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7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19" autoAdjust="0"/>
  </p:normalViewPr>
  <p:slideViewPr>
    <p:cSldViewPr snapToGrid="0">
      <p:cViewPr varScale="1">
        <p:scale>
          <a:sx n="46" d="100"/>
          <a:sy n="46" d="100"/>
        </p:scale>
        <p:origin x="70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5/1/2021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Senior Interclub Survey 2020-2021</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27 </a:t>
            </a:r>
            <a:r>
              <a:rPr lang="en-US">
                <a:solidFill>
                  <a:schemeClr val="tx1"/>
                </a:solidFill>
              </a:rPr>
              <a:t>Respondants</a:t>
            </a:r>
            <a:endParaRPr lang="en-US"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A804-07B2-4E7A-BEC9-A174EB2E3636}"/>
              </a:ext>
            </a:extLst>
          </p:cNvPr>
          <p:cNvSpPr>
            <a:spLocks noGrp="1"/>
          </p:cNvSpPr>
          <p:nvPr>
            <p:ph type="title"/>
          </p:nvPr>
        </p:nvSpPr>
        <p:spPr/>
        <p:txBody>
          <a:bodyPr>
            <a:normAutofit/>
          </a:bodyPr>
          <a:lstStyle/>
          <a:p>
            <a:r>
              <a:rPr lang="en-NZ" sz="3600" b="0" i="0" dirty="0">
                <a:solidFill>
                  <a:srgbClr val="333E48"/>
                </a:solidFill>
                <a:effectLst/>
                <a:latin typeface="National2"/>
              </a:rPr>
              <a:t>What ideas do you have for improving the senior interclub competition</a:t>
            </a:r>
            <a:endParaRPr lang="en-NZ" sz="3600" dirty="0"/>
          </a:p>
        </p:txBody>
      </p:sp>
      <p:sp>
        <p:nvSpPr>
          <p:cNvPr id="3" name="Content Placeholder 2">
            <a:extLst>
              <a:ext uri="{FF2B5EF4-FFF2-40B4-BE49-F238E27FC236}">
                <a16:creationId xmlns:a16="http://schemas.microsoft.com/office/drawing/2014/main" id="{344AD0F0-5319-4BC4-8E1D-05D82B8A1F5C}"/>
              </a:ext>
            </a:extLst>
          </p:cNvPr>
          <p:cNvSpPr>
            <a:spLocks noGrp="1"/>
          </p:cNvSpPr>
          <p:nvPr>
            <p:ph sz="half" idx="1"/>
          </p:nvPr>
        </p:nvSpPr>
        <p:spPr/>
        <p:txBody>
          <a:bodyPr>
            <a:normAutofit fontScale="92500"/>
          </a:bodyPr>
          <a:lstStyle/>
          <a:p>
            <a:r>
              <a:rPr lang="en-NZ" b="0" i="0" dirty="0">
                <a:solidFill>
                  <a:srgbClr val="333E48"/>
                </a:solidFill>
                <a:effectLst/>
                <a:latin typeface="National2"/>
              </a:rPr>
              <a:t>Women A grade - back to 4 person teams</a:t>
            </a:r>
          </a:p>
          <a:p>
            <a:r>
              <a:rPr lang="en-NZ" b="0" i="0" dirty="0">
                <a:solidFill>
                  <a:srgbClr val="333E48"/>
                </a:solidFill>
                <a:effectLst/>
                <a:latin typeface="National2"/>
              </a:rPr>
              <a:t>Ladies B grade - the young girls playing in this league might we better playing in higher grades</a:t>
            </a:r>
            <a:endParaRPr lang="en-NZ" dirty="0">
              <a:solidFill>
                <a:srgbClr val="333E48"/>
              </a:solidFill>
              <a:latin typeface="National2"/>
            </a:endParaRPr>
          </a:p>
          <a:p>
            <a:pPr algn="l"/>
            <a:r>
              <a:rPr lang="en-NZ" b="0" i="0" dirty="0">
                <a:solidFill>
                  <a:srgbClr val="333E48"/>
                </a:solidFill>
                <a:effectLst/>
                <a:latin typeface="National2"/>
              </a:rPr>
              <a:t>Start games later it’s so hard to get to hope or Richmond by 530 without having to leave work early</a:t>
            </a:r>
          </a:p>
          <a:p>
            <a:pPr algn="l"/>
            <a:r>
              <a:rPr lang="en-NZ" b="0" i="0" dirty="0" err="1">
                <a:solidFill>
                  <a:srgbClr val="333E48"/>
                </a:solidFill>
                <a:effectLst/>
                <a:latin typeface="National2"/>
              </a:rPr>
              <a:t>Mens</a:t>
            </a:r>
            <a:r>
              <a:rPr lang="en-NZ" b="0" i="0" dirty="0">
                <a:solidFill>
                  <a:srgbClr val="333E48"/>
                </a:solidFill>
                <a:effectLst/>
                <a:latin typeface="National2"/>
              </a:rPr>
              <a:t> Comp Wed - Having teams with 4 players with 2000+points makes the outcomes a bit predictable   </a:t>
            </a:r>
          </a:p>
          <a:p>
            <a:pPr algn="l" fontAlgn="t"/>
            <a:r>
              <a:rPr lang="en-NZ" b="0" i="0" dirty="0">
                <a:solidFill>
                  <a:srgbClr val="333E48"/>
                </a:solidFill>
                <a:effectLst/>
                <a:latin typeface="National2"/>
              </a:rPr>
              <a:t> Top women players should have a choice of playing in </a:t>
            </a:r>
            <a:r>
              <a:rPr lang="en-NZ" b="0" i="0" dirty="0" err="1">
                <a:solidFill>
                  <a:srgbClr val="333E48"/>
                </a:solidFill>
                <a:effectLst/>
                <a:latin typeface="National2"/>
              </a:rPr>
              <a:t>mens</a:t>
            </a:r>
            <a:r>
              <a:rPr lang="en-NZ" b="0" i="0" dirty="0">
                <a:solidFill>
                  <a:srgbClr val="333E48"/>
                </a:solidFill>
                <a:effectLst/>
                <a:latin typeface="National2"/>
              </a:rPr>
              <a:t> A or </a:t>
            </a:r>
            <a:r>
              <a:rPr lang="en-NZ" b="0" i="0" dirty="0" err="1">
                <a:solidFill>
                  <a:srgbClr val="333E48"/>
                </a:solidFill>
                <a:effectLst/>
                <a:latin typeface="National2"/>
              </a:rPr>
              <a:t>mens</a:t>
            </a:r>
            <a:r>
              <a:rPr lang="en-NZ" b="0" i="0" dirty="0">
                <a:solidFill>
                  <a:srgbClr val="333E48"/>
                </a:solidFill>
                <a:effectLst/>
                <a:latin typeface="National2"/>
              </a:rPr>
              <a:t> B.</a:t>
            </a:r>
          </a:p>
          <a:p>
            <a:pPr algn="l"/>
            <a:endParaRPr lang="en-NZ" b="0" i="0" dirty="0">
              <a:solidFill>
                <a:srgbClr val="333E48"/>
              </a:solidFill>
              <a:effectLst/>
              <a:latin typeface="National2"/>
            </a:endParaRPr>
          </a:p>
          <a:p>
            <a:endParaRPr lang="en-NZ" dirty="0"/>
          </a:p>
        </p:txBody>
      </p:sp>
      <p:sp>
        <p:nvSpPr>
          <p:cNvPr id="4" name="Content Placeholder 3">
            <a:extLst>
              <a:ext uri="{FF2B5EF4-FFF2-40B4-BE49-F238E27FC236}">
                <a16:creationId xmlns:a16="http://schemas.microsoft.com/office/drawing/2014/main" id="{3422E8A3-06E7-4386-9E79-D40346DE58D9}"/>
              </a:ext>
            </a:extLst>
          </p:cNvPr>
          <p:cNvSpPr>
            <a:spLocks noGrp="1"/>
          </p:cNvSpPr>
          <p:nvPr>
            <p:ph sz="half" idx="2"/>
          </p:nvPr>
        </p:nvSpPr>
        <p:spPr/>
        <p:txBody>
          <a:bodyPr>
            <a:normAutofit fontScale="92500"/>
          </a:bodyPr>
          <a:lstStyle/>
          <a:p>
            <a:pPr algn="l"/>
            <a:r>
              <a:rPr lang="en-NZ" b="0" i="0" dirty="0">
                <a:solidFill>
                  <a:srgbClr val="333E48"/>
                </a:solidFill>
                <a:effectLst/>
                <a:latin typeface="National2"/>
              </a:rPr>
              <a:t>Potentially 2 person teams for senior men’s a grade to increase the number of teams or just more teams</a:t>
            </a:r>
          </a:p>
          <a:p>
            <a:pPr algn="l" fontAlgn="t"/>
            <a:r>
              <a:rPr lang="en-NZ" b="0" i="0" dirty="0">
                <a:solidFill>
                  <a:srgbClr val="333E48"/>
                </a:solidFill>
                <a:effectLst/>
                <a:latin typeface="National2"/>
              </a:rPr>
              <a:t> Maybe have some playoff between grades.</a:t>
            </a:r>
          </a:p>
          <a:p>
            <a:endParaRPr lang="en-NZ" dirty="0"/>
          </a:p>
        </p:txBody>
      </p:sp>
    </p:spTree>
    <p:extLst>
      <p:ext uri="{BB962C8B-B14F-4D97-AF65-F5344CB8AC3E}">
        <p14:creationId xmlns:p14="http://schemas.microsoft.com/office/powerpoint/2010/main" val="156446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D41F-5166-47D7-956A-3AB77AAE513C}"/>
              </a:ext>
            </a:extLst>
          </p:cNvPr>
          <p:cNvSpPr>
            <a:spLocks noGrp="1"/>
          </p:cNvSpPr>
          <p:nvPr>
            <p:ph type="title"/>
          </p:nvPr>
        </p:nvSpPr>
        <p:spPr/>
        <p:txBody>
          <a:bodyPr>
            <a:normAutofit fontScale="90000"/>
          </a:bodyPr>
          <a:lstStyle/>
          <a:p>
            <a:br>
              <a:rPr lang="en-NZ" sz="4400" b="0" i="0" dirty="0">
                <a:solidFill>
                  <a:srgbClr val="333E48"/>
                </a:solidFill>
                <a:effectLst/>
                <a:latin typeface="National2"/>
              </a:rPr>
            </a:br>
            <a:r>
              <a:rPr lang="en-NZ" b="0" i="0" dirty="0">
                <a:solidFill>
                  <a:srgbClr val="333E48"/>
                </a:solidFill>
                <a:effectLst/>
                <a:latin typeface="National2"/>
              </a:rPr>
              <a:t>What do you like enjoy the most about the senior interclub competitions and leagues?</a:t>
            </a:r>
            <a:br>
              <a:rPr lang="en-NZ" b="0" i="0" dirty="0">
                <a:solidFill>
                  <a:srgbClr val="333E48"/>
                </a:solidFill>
                <a:effectLst/>
                <a:latin typeface="National2"/>
              </a:rPr>
            </a:br>
            <a:endParaRPr lang="en-NZ" dirty="0"/>
          </a:p>
        </p:txBody>
      </p:sp>
      <p:sp>
        <p:nvSpPr>
          <p:cNvPr id="3" name="Content Placeholder 2">
            <a:extLst>
              <a:ext uri="{FF2B5EF4-FFF2-40B4-BE49-F238E27FC236}">
                <a16:creationId xmlns:a16="http://schemas.microsoft.com/office/drawing/2014/main" id="{D2E5B7A8-FB22-4D0A-BE69-6E5E2B6FB860}"/>
              </a:ext>
            </a:extLst>
          </p:cNvPr>
          <p:cNvSpPr>
            <a:spLocks noGrp="1"/>
          </p:cNvSpPr>
          <p:nvPr>
            <p:ph sz="half" idx="1"/>
          </p:nvPr>
        </p:nvSpPr>
        <p:spPr/>
        <p:txBody>
          <a:bodyPr>
            <a:normAutofit fontScale="62500" lnSpcReduction="20000"/>
          </a:bodyPr>
          <a:lstStyle/>
          <a:p>
            <a:r>
              <a:rPr lang="en-NZ" b="0" i="0" dirty="0">
                <a:solidFill>
                  <a:srgbClr val="333E48"/>
                </a:solidFill>
                <a:effectLst/>
                <a:latin typeface="National2"/>
              </a:rPr>
              <a:t>I play B grade, mixed doubles, and it’s a fun and friendly competition- not too serious.</a:t>
            </a:r>
          </a:p>
          <a:p>
            <a:r>
              <a:rPr lang="en-NZ" b="0" i="0" dirty="0">
                <a:solidFill>
                  <a:srgbClr val="333E48"/>
                </a:solidFill>
                <a:effectLst/>
                <a:latin typeface="National2"/>
              </a:rPr>
              <a:t>Friendly teams and quality tennis.</a:t>
            </a:r>
            <a:endParaRPr lang="en-NZ" dirty="0">
              <a:solidFill>
                <a:srgbClr val="333E48"/>
              </a:solidFill>
              <a:latin typeface="National2"/>
            </a:endParaRPr>
          </a:p>
          <a:p>
            <a:pPr algn="l"/>
            <a:r>
              <a:rPr lang="en-NZ" b="0" i="0" dirty="0">
                <a:solidFill>
                  <a:srgbClr val="333E48"/>
                </a:solidFill>
                <a:effectLst/>
                <a:latin typeface="National2"/>
              </a:rPr>
              <a:t> A fun, even, challenging run out.</a:t>
            </a:r>
          </a:p>
          <a:p>
            <a:r>
              <a:rPr lang="en-NZ" b="0" i="0" dirty="0">
                <a:solidFill>
                  <a:srgbClr val="333E48"/>
                </a:solidFill>
                <a:effectLst/>
                <a:latin typeface="National2"/>
              </a:rPr>
              <a:t>The opportunity to play competitively where the results do count (grading points). The social interaction with other clubs.</a:t>
            </a:r>
          </a:p>
          <a:p>
            <a:r>
              <a:rPr lang="en-NZ" b="0" i="0" dirty="0">
                <a:solidFill>
                  <a:srgbClr val="333E48"/>
                </a:solidFill>
                <a:effectLst/>
                <a:latin typeface="National2"/>
              </a:rPr>
              <a:t>Friendly competition</a:t>
            </a:r>
            <a:endParaRPr lang="en-NZ" dirty="0">
              <a:solidFill>
                <a:srgbClr val="333E48"/>
              </a:solidFill>
              <a:latin typeface="National2"/>
            </a:endParaRPr>
          </a:p>
          <a:p>
            <a:pPr algn="l"/>
            <a:r>
              <a:rPr lang="en-NZ" b="0" i="0" dirty="0">
                <a:solidFill>
                  <a:srgbClr val="333E48"/>
                </a:solidFill>
                <a:effectLst/>
                <a:latin typeface="National2"/>
              </a:rPr>
              <a:t>playing different people.</a:t>
            </a:r>
          </a:p>
          <a:p>
            <a:pPr algn="l"/>
            <a:r>
              <a:rPr lang="en-NZ" b="0" i="0" dirty="0">
                <a:solidFill>
                  <a:srgbClr val="333E48"/>
                </a:solidFill>
                <a:effectLst/>
                <a:latin typeface="National2"/>
              </a:rPr>
              <a:t>Playing and meeting other tennis players</a:t>
            </a:r>
          </a:p>
          <a:p>
            <a:pPr algn="l"/>
            <a:r>
              <a:rPr lang="en-NZ" b="0" i="0" dirty="0">
                <a:solidFill>
                  <a:srgbClr val="333E48"/>
                </a:solidFill>
                <a:effectLst/>
                <a:latin typeface="National2"/>
              </a:rPr>
              <a:t>Social, friendly yet still competitive nature. (Mixed Competitive, Women’s competitive doubles)</a:t>
            </a:r>
          </a:p>
          <a:p>
            <a:pPr algn="l"/>
            <a:r>
              <a:rPr lang="en-NZ" b="0" i="0" dirty="0">
                <a:solidFill>
                  <a:srgbClr val="333E48"/>
                </a:solidFill>
                <a:effectLst/>
                <a:latin typeface="National2"/>
              </a:rPr>
              <a:t>The people I play with.</a:t>
            </a:r>
          </a:p>
          <a:p>
            <a:pPr algn="l" fontAlgn="t"/>
            <a:r>
              <a:rPr lang="en-NZ" b="0" i="0" dirty="0">
                <a:solidFill>
                  <a:srgbClr val="333E48"/>
                </a:solidFill>
                <a:effectLst/>
                <a:latin typeface="National2"/>
              </a:rPr>
              <a:t>Great camaraderie</a:t>
            </a:r>
          </a:p>
          <a:p>
            <a:pPr algn="l"/>
            <a:endParaRPr lang="en-NZ" b="0" i="0" dirty="0">
              <a:solidFill>
                <a:srgbClr val="333E48"/>
              </a:solidFill>
              <a:effectLst/>
              <a:latin typeface="National2"/>
            </a:endParaRPr>
          </a:p>
          <a:p>
            <a:pPr algn="l"/>
            <a:endParaRPr lang="en-NZ" b="0" i="0" dirty="0">
              <a:solidFill>
                <a:srgbClr val="333E48"/>
              </a:solidFill>
              <a:effectLst/>
              <a:latin typeface="National2"/>
            </a:endParaRPr>
          </a:p>
          <a:p>
            <a:endParaRPr lang="en-NZ" dirty="0"/>
          </a:p>
        </p:txBody>
      </p:sp>
      <p:sp>
        <p:nvSpPr>
          <p:cNvPr id="4" name="Content Placeholder 3">
            <a:extLst>
              <a:ext uri="{FF2B5EF4-FFF2-40B4-BE49-F238E27FC236}">
                <a16:creationId xmlns:a16="http://schemas.microsoft.com/office/drawing/2014/main" id="{F8C55B2A-2DA4-4545-B890-7BEDB6B5A5F6}"/>
              </a:ext>
            </a:extLst>
          </p:cNvPr>
          <p:cNvSpPr>
            <a:spLocks noGrp="1"/>
          </p:cNvSpPr>
          <p:nvPr>
            <p:ph sz="half" idx="2"/>
          </p:nvPr>
        </p:nvSpPr>
        <p:spPr/>
        <p:txBody>
          <a:bodyPr>
            <a:normAutofit fontScale="62500" lnSpcReduction="20000"/>
          </a:bodyPr>
          <a:lstStyle/>
          <a:p>
            <a:r>
              <a:rPr lang="en-NZ" b="0" i="0" dirty="0">
                <a:solidFill>
                  <a:srgbClr val="333E48"/>
                </a:solidFill>
                <a:effectLst/>
                <a:latin typeface="National2"/>
              </a:rPr>
              <a:t>playing tennis</a:t>
            </a:r>
          </a:p>
          <a:p>
            <a:r>
              <a:rPr lang="en-NZ" b="0" i="0" dirty="0">
                <a:solidFill>
                  <a:srgbClr val="333E48"/>
                </a:solidFill>
                <a:effectLst/>
                <a:latin typeface="National2"/>
              </a:rPr>
              <a:t>social aspect and fitness</a:t>
            </a:r>
            <a:endParaRPr lang="en-NZ" dirty="0">
              <a:solidFill>
                <a:srgbClr val="333E48"/>
              </a:solidFill>
              <a:latin typeface="National2"/>
            </a:endParaRPr>
          </a:p>
          <a:p>
            <a:r>
              <a:rPr lang="en-NZ" b="0" i="0" dirty="0">
                <a:solidFill>
                  <a:srgbClr val="333E48"/>
                </a:solidFill>
                <a:effectLst/>
                <a:latin typeface="National2"/>
              </a:rPr>
              <a:t>social aspect of catching up with other players after games hence why more members in team more social</a:t>
            </a:r>
          </a:p>
          <a:p>
            <a:pPr algn="l"/>
            <a:r>
              <a:rPr lang="en-NZ" b="0" i="0" dirty="0">
                <a:solidFill>
                  <a:srgbClr val="333E48"/>
                </a:solidFill>
                <a:effectLst/>
                <a:latin typeface="National2"/>
              </a:rPr>
              <a:t> The fun, the other players and the format has lots of variety</a:t>
            </a:r>
          </a:p>
          <a:p>
            <a:pPr algn="l"/>
            <a:r>
              <a:rPr lang="en-NZ" b="0" i="0" dirty="0">
                <a:solidFill>
                  <a:srgbClr val="333E48"/>
                </a:solidFill>
                <a:effectLst/>
                <a:latin typeface="National2"/>
              </a:rPr>
              <a:t> Playing against teams of similar ability. Great competition</a:t>
            </a:r>
          </a:p>
          <a:p>
            <a:pPr algn="l"/>
            <a:r>
              <a:rPr lang="en-NZ" b="0" i="0" dirty="0">
                <a:solidFill>
                  <a:srgbClr val="333E48"/>
                </a:solidFill>
                <a:effectLst/>
                <a:latin typeface="National2"/>
              </a:rPr>
              <a:t>The competitive competition and the socialising after the games.</a:t>
            </a:r>
          </a:p>
          <a:p>
            <a:pPr algn="l" fontAlgn="t"/>
            <a:r>
              <a:rPr lang="en-NZ" b="0" i="0" dirty="0">
                <a:solidFill>
                  <a:srgbClr val="333E48"/>
                </a:solidFill>
                <a:effectLst/>
                <a:latin typeface="National2"/>
              </a:rPr>
              <a:t>Enjoying tennis</a:t>
            </a:r>
          </a:p>
          <a:p>
            <a:pPr algn="l" fontAlgn="t"/>
            <a:r>
              <a:rPr lang="en-NZ" b="0" i="0" dirty="0">
                <a:solidFill>
                  <a:srgbClr val="333E48"/>
                </a:solidFill>
                <a:effectLst/>
                <a:latin typeface="National2"/>
              </a:rPr>
              <a:t>The mix of getting challenged, keeping fit and being social</a:t>
            </a:r>
          </a:p>
          <a:p>
            <a:pPr algn="l" fontAlgn="t"/>
            <a:r>
              <a:rPr lang="en-NZ" b="0" i="0" dirty="0">
                <a:solidFill>
                  <a:srgbClr val="333E48"/>
                </a:solidFill>
                <a:effectLst/>
                <a:latin typeface="National2"/>
              </a:rPr>
              <a:t>The mixing of people and relaxed approach to outcome</a:t>
            </a:r>
            <a:endParaRPr lang="en-NZ" dirty="0">
              <a:solidFill>
                <a:srgbClr val="333E48"/>
              </a:solidFill>
              <a:latin typeface="National2"/>
            </a:endParaRPr>
          </a:p>
          <a:p>
            <a:pPr algn="l"/>
            <a:r>
              <a:rPr lang="en-NZ" b="0" i="0" dirty="0">
                <a:solidFill>
                  <a:srgbClr val="333E48"/>
                </a:solidFill>
                <a:effectLst/>
                <a:latin typeface="National2"/>
              </a:rPr>
              <a:t> Fun playing with team mates. We missed having 4 person teams this year for A grade ladies which make for a better team comp I think.</a:t>
            </a:r>
          </a:p>
          <a:p>
            <a:pPr algn="l" fontAlgn="t"/>
            <a:r>
              <a:rPr lang="en-NZ" b="0" i="0" dirty="0">
                <a:solidFill>
                  <a:srgbClr val="333E48"/>
                </a:solidFill>
                <a:effectLst/>
                <a:latin typeface="National2"/>
              </a:rPr>
              <a:t> Playing good tennis</a:t>
            </a:r>
          </a:p>
          <a:p>
            <a:pPr algn="l" fontAlgn="t"/>
            <a:endParaRPr lang="en-NZ" b="0" i="0" dirty="0">
              <a:solidFill>
                <a:srgbClr val="333E48"/>
              </a:solidFill>
              <a:effectLst/>
              <a:latin typeface="National2"/>
            </a:endParaRPr>
          </a:p>
          <a:p>
            <a:pPr algn="l"/>
            <a:endParaRPr lang="en-NZ" b="0" i="0" dirty="0">
              <a:solidFill>
                <a:srgbClr val="333E48"/>
              </a:solidFill>
              <a:effectLst/>
              <a:latin typeface="National2"/>
            </a:endParaRPr>
          </a:p>
          <a:p>
            <a:endParaRPr lang="en-NZ" dirty="0"/>
          </a:p>
        </p:txBody>
      </p:sp>
    </p:spTree>
    <p:extLst>
      <p:ext uri="{BB962C8B-B14F-4D97-AF65-F5344CB8AC3E}">
        <p14:creationId xmlns:p14="http://schemas.microsoft.com/office/powerpoint/2010/main" val="398958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fence, outdoor, building&#10;&#10;Description automatically generated">
            <a:extLst>
              <a:ext uri="{FF2B5EF4-FFF2-40B4-BE49-F238E27FC236}">
                <a16:creationId xmlns:a16="http://schemas.microsoft.com/office/drawing/2014/main" id="{F1CDA378-3135-4886-9556-F0181A8F78A2}"/>
              </a:ext>
            </a:extLst>
          </p:cNvPr>
          <p:cNvPicPr>
            <a:picLocks noGrp="1" noChangeAspect="1"/>
          </p:cNvPicPr>
          <p:nvPr>
            <p:ph type="pic" idx="1"/>
          </p:nvPr>
        </p:nvPicPr>
        <p:blipFill>
          <a:blip r:embed="rId2"/>
          <a:srcRect l="4776" r="4776"/>
          <a:stretch>
            <a:fillRect/>
          </a:stretch>
        </p:blipFill>
        <p:spPr>
          <a:xfrm>
            <a:off x="350838" y="238125"/>
            <a:ext cx="7696200" cy="6381750"/>
          </a:xfrm>
        </p:spPr>
      </p:pic>
      <p:sp>
        <p:nvSpPr>
          <p:cNvPr id="3" name="Title 2">
            <a:extLst>
              <a:ext uri="{FF2B5EF4-FFF2-40B4-BE49-F238E27FC236}">
                <a16:creationId xmlns:a16="http://schemas.microsoft.com/office/drawing/2014/main" id="{9507D7C8-206F-4C93-901B-06198EE22E25}"/>
              </a:ext>
            </a:extLst>
          </p:cNvPr>
          <p:cNvSpPr>
            <a:spLocks noGrp="1"/>
          </p:cNvSpPr>
          <p:nvPr>
            <p:ph type="title"/>
          </p:nvPr>
        </p:nvSpPr>
        <p:spPr>
          <a:xfrm>
            <a:off x="8477250" y="603504"/>
            <a:ext cx="3144774" cy="789867"/>
          </a:xfrm>
        </p:spPr>
        <p:txBody>
          <a:bodyPr/>
          <a:lstStyle/>
          <a:p>
            <a:r>
              <a:rPr lang="en-NZ" dirty="0"/>
              <a:t>Summary</a:t>
            </a:r>
          </a:p>
        </p:txBody>
      </p:sp>
      <p:sp>
        <p:nvSpPr>
          <p:cNvPr id="8" name="Content Placeholder 3">
            <a:extLst>
              <a:ext uri="{FF2B5EF4-FFF2-40B4-BE49-F238E27FC236}">
                <a16:creationId xmlns:a16="http://schemas.microsoft.com/office/drawing/2014/main" id="{C6093F02-9A47-4180-962F-A3362319FAD6}"/>
              </a:ext>
            </a:extLst>
          </p:cNvPr>
          <p:cNvSpPr>
            <a:spLocks noGrp="1"/>
          </p:cNvSpPr>
          <p:nvPr>
            <p:ph type="body" sz="half" idx="2"/>
          </p:nvPr>
        </p:nvSpPr>
        <p:spPr>
          <a:xfrm>
            <a:off x="8477250" y="1549400"/>
            <a:ext cx="3144838" cy="4705350"/>
          </a:xfrm>
        </p:spPr>
        <p:txBody>
          <a:bodyPr>
            <a:normAutofit fontScale="92500" lnSpcReduction="10000"/>
          </a:bodyPr>
          <a:lstStyle/>
          <a:p>
            <a:r>
              <a:rPr lang="en-NZ" sz="1400" dirty="0">
                <a:solidFill>
                  <a:srgbClr val="333E48"/>
                </a:solidFill>
                <a:latin typeface="National2"/>
              </a:rPr>
              <a:t>Very good to excellent organisation, communication and feedback</a:t>
            </a:r>
          </a:p>
          <a:p>
            <a:r>
              <a:rPr lang="en-NZ" sz="1400" dirty="0">
                <a:solidFill>
                  <a:srgbClr val="333E48"/>
                </a:solidFill>
                <a:latin typeface="National2"/>
              </a:rPr>
              <a:t>More than 80% likely+ to play next season</a:t>
            </a:r>
          </a:p>
          <a:p>
            <a:r>
              <a:rPr lang="en-NZ" sz="1400" dirty="0">
                <a:solidFill>
                  <a:srgbClr val="333E48"/>
                </a:solidFill>
                <a:latin typeface="National2"/>
              </a:rPr>
              <a:t>Ideas to improve: ensure enough teams per club and per comp for good competition</a:t>
            </a:r>
          </a:p>
          <a:p>
            <a:r>
              <a:rPr lang="en-NZ" sz="1400" dirty="0">
                <a:solidFill>
                  <a:srgbClr val="333E48"/>
                </a:solidFill>
                <a:latin typeface="National2"/>
              </a:rPr>
              <a:t>Some want 4 per team, some want 2 per team - related to number of teams and being able to play with different people</a:t>
            </a:r>
          </a:p>
          <a:p>
            <a:r>
              <a:rPr lang="en-NZ" sz="1400" dirty="0">
                <a:solidFill>
                  <a:srgbClr val="333E48"/>
                </a:solidFill>
                <a:latin typeface="National2"/>
              </a:rPr>
              <a:t>Long season with break in middle - how to manage this</a:t>
            </a:r>
          </a:p>
          <a:p>
            <a:r>
              <a:rPr lang="en-NZ" sz="1400" dirty="0">
                <a:solidFill>
                  <a:srgbClr val="333E48"/>
                </a:solidFill>
                <a:latin typeface="National2"/>
              </a:rPr>
              <a:t>Big comps: maybe </a:t>
            </a:r>
            <a:r>
              <a:rPr lang="en-NZ" sz="1400">
                <a:solidFill>
                  <a:srgbClr val="333E48"/>
                </a:solidFill>
                <a:latin typeface="National2"/>
              </a:rPr>
              <a:t>winner for most </a:t>
            </a:r>
            <a:r>
              <a:rPr lang="en-NZ" sz="1400" dirty="0">
                <a:solidFill>
                  <a:srgbClr val="333E48"/>
                </a:solidFill>
                <a:latin typeface="National2"/>
              </a:rPr>
              <a:t>points then top 5 teams </a:t>
            </a:r>
            <a:r>
              <a:rPr lang="en-NZ" sz="1400">
                <a:solidFill>
                  <a:srgbClr val="333E48"/>
                </a:solidFill>
                <a:latin typeface="National2"/>
              </a:rPr>
              <a:t>play off for winner of comp.</a:t>
            </a:r>
            <a:endParaRPr lang="en-NZ" sz="1400" dirty="0">
              <a:solidFill>
                <a:srgbClr val="333E48"/>
              </a:solidFill>
              <a:latin typeface="National2"/>
            </a:endParaRPr>
          </a:p>
          <a:p>
            <a:r>
              <a:rPr lang="en-NZ" sz="1400" b="0" i="0" dirty="0">
                <a:solidFill>
                  <a:srgbClr val="333E48"/>
                </a:solidFill>
                <a:effectLst/>
                <a:latin typeface="National2"/>
              </a:rPr>
              <a:t>Maybe a format like in winter where you get to rotate and play with all members of your own team</a:t>
            </a:r>
          </a:p>
          <a:p>
            <a:r>
              <a:rPr lang="en-NZ" sz="1400" dirty="0">
                <a:solidFill>
                  <a:srgbClr val="333E48"/>
                </a:solidFill>
                <a:latin typeface="National2"/>
              </a:rPr>
              <a:t>Start time later so can get there without affecting work hours</a:t>
            </a:r>
            <a:endParaRPr lang="en-NZ" sz="1400" dirty="0"/>
          </a:p>
          <a:p>
            <a:endParaRPr lang="en-NZ" dirty="0"/>
          </a:p>
        </p:txBody>
      </p:sp>
      <p:sp>
        <p:nvSpPr>
          <p:cNvPr id="9" name="Rectangle 8">
            <a:extLst>
              <a:ext uri="{FF2B5EF4-FFF2-40B4-BE49-F238E27FC236}">
                <a16:creationId xmlns:a16="http://schemas.microsoft.com/office/drawing/2014/main" id="{8B4DC8AB-2FF9-4AD2-AAAC-1854C236E08F}"/>
              </a:ext>
            </a:extLst>
          </p:cNvPr>
          <p:cNvSpPr/>
          <p:nvPr/>
        </p:nvSpPr>
        <p:spPr>
          <a:xfrm>
            <a:off x="1802674" y="1915886"/>
            <a:ext cx="4781006" cy="3248297"/>
          </a:xfrm>
          <a:prstGeom prst="rect">
            <a:avLst/>
          </a:prstGeom>
          <a:solidFill>
            <a:schemeClr val="accent2">
              <a:alpha val="5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lgn="ctr">
              <a:buNone/>
            </a:pPr>
            <a:r>
              <a:rPr lang="en-NZ" sz="1800" dirty="0">
                <a:ln w="0"/>
                <a:solidFill>
                  <a:schemeClr val="bg1"/>
                </a:solidFill>
                <a:effectLst>
                  <a:outerShdw blurRad="38100" dist="19050" dir="2700000" algn="tl" rotWithShape="0">
                    <a:schemeClr val="dk1">
                      <a:alpha val="40000"/>
                    </a:schemeClr>
                  </a:outerShdw>
                </a:effectLst>
                <a:latin typeface="National2"/>
              </a:rPr>
              <a:t>What do you like enjoy the most?</a:t>
            </a:r>
          </a:p>
          <a:p>
            <a:pPr marL="0" indent="0" algn="ctr">
              <a:buNone/>
            </a:pPr>
            <a:r>
              <a:rPr lang="en-NZ" sz="1800" dirty="0">
                <a:ln w="0"/>
                <a:solidFill>
                  <a:schemeClr val="bg1"/>
                </a:solidFill>
                <a:effectLst>
                  <a:outerShdw blurRad="38100" dist="19050" dir="2700000" algn="tl" rotWithShape="0">
                    <a:schemeClr val="dk1">
                      <a:alpha val="40000"/>
                    </a:schemeClr>
                  </a:outerShdw>
                </a:effectLst>
                <a:latin typeface="National2"/>
              </a:rPr>
              <a:t> </a:t>
            </a:r>
          </a:p>
          <a:p>
            <a:pPr algn="ctr"/>
            <a:r>
              <a:rPr lang="en-NZ" sz="1800" dirty="0">
                <a:ln w="0"/>
                <a:solidFill>
                  <a:schemeClr val="bg1"/>
                </a:solidFill>
                <a:effectLst>
                  <a:outerShdw blurRad="38100" dist="19050" dir="2700000" algn="tl" rotWithShape="0">
                    <a:schemeClr val="dk1">
                      <a:alpha val="40000"/>
                    </a:schemeClr>
                  </a:outerShdw>
                </a:effectLst>
                <a:latin typeface="National2"/>
              </a:rPr>
              <a:t>Playing tennis, playing with different people, social, fitness, regular tennis</a:t>
            </a:r>
          </a:p>
          <a:p>
            <a:pPr algn="ctr"/>
            <a:r>
              <a:rPr lang="en-NZ" sz="1800" dirty="0">
                <a:ln w="0"/>
                <a:solidFill>
                  <a:schemeClr val="bg1"/>
                </a:solidFill>
                <a:effectLst>
                  <a:outerShdw blurRad="38100" dist="19050" dir="2700000" algn="tl" rotWithShape="0">
                    <a:schemeClr val="dk1">
                      <a:alpha val="40000"/>
                    </a:schemeClr>
                  </a:outerShdw>
                </a:effectLst>
                <a:latin typeface="National2"/>
              </a:rPr>
              <a:t>friendly, fun, mix of people, competitive</a:t>
            </a:r>
          </a:p>
          <a:p>
            <a:pPr algn="ctr"/>
            <a:r>
              <a:rPr lang="en-NZ" sz="1800" dirty="0">
                <a:ln w="0"/>
                <a:solidFill>
                  <a:schemeClr val="bg1"/>
                </a:solidFill>
                <a:effectLst>
                  <a:outerShdw blurRad="38100" dist="19050" dir="2700000" algn="tl" rotWithShape="0">
                    <a:schemeClr val="dk1">
                      <a:alpha val="40000"/>
                    </a:schemeClr>
                  </a:outerShdw>
                </a:effectLst>
                <a:latin typeface="National2"/>
              </a:rPr>
              <a:t>Social aspect and socialising after</a:t>
            </a:r>
          </a:p>
        </p:txBody>
      </p:sp>
    </p:spTree>
    <p:extLst>
      <p:ext uri="{BB962C8B-B14F-4D97-AF65-F5344CB8AC3E}">
        <p14:creationId xmlns:p14="http://schemas.microsoft.com/office/powerpoint/2010/main" val="9763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A078-74CC-4E8D-9666-9B9BED829038}"/>
              </a:ext>
            </a:extLst>
          </p:cNvPr>
          <p:cNvSpPr>
            <a:spLocks noGrp="1"/>
          </p:cNvSpPr>
          <p:nvPr>
            <p:ph type="title"/>
          </p:nvPr>
        </p:nvSpPr>
        <p:spPr/>
        <p:txBody>
          <a:bodyPr>
            <a:normAutofit fontScale="90000"/>
          </a:bodyPr>
          <a:lstStyle/>
          <a:p>
            <a:br>
              <a:rPr lang="en-NZ" b="0" i="0" dirty="0">
                <a:solidFill>
                  <a:srgbClr val="333E48"/>
                </a:solidFill>
                <a:effectLst/>
                <a:latin typeface="National2"/>
              </a:rPr>
            </a:br>
            <a:r>
              <a:rPr lang="en-NZ" b="0" i="0" dirty="0">
                <a:solidFill>
                  <a:srgbClr val="333E48"/>
                </a:solidFill>
                <a:effectLst/>
                <a:latin typeface="National2"/>
              </a:rPr>
              <a:t>How likely is it that you would recommend NBS Senior Interclub to a friend or colleague?</a:t>
            </a:r>
            <a:br>
              <a:rPr lang="en-NZ" b="0" i="0" dirty="0">
                <a:solidFill>
                  <a:srgbClr val="333E48"/>
                </a:solidFill>
                <a:effectLst/>
                <a:latin typeface="National2"/>
              </a:rPr>
            </a:br>
            <a:endParaRPr lang="en-NZ" dirty="0"/>
          </a:p>
        </p:txBody>
      </p:sp>
      <p:sp>
        <p:nvSpPr>
          <p:cNvPr id="3" name="Content Placeholder 2">
            <a:extLst>
              <a:ext uri="{FF2B5EF4-FFF2-40B4-BE49-F238E27FC236}">
                <a16:creationId xmlns:a16="http://schemas.microsoft.com/office/drawing/2014/main" id="{7FFC2C85-8DCF-4AD6-8448-70E6BA5998C9}"/>
              </a:ext>
            </a:extLst>
          </p:cNvPr>
          <p:cNvSpPr>
            <a:spLocks noGrp="1"/>
          </p:cNvSpPr>
          <p:nvPr>
            <p:ph sz="half" idx="1"/>
          </p:nvPr>
        </p:nvSpPr>
        <p:spPr/>
        <p:txBody>
          <a:bodyPr>
            <a:normAutofit/>
          </a:bodyPr>
          <a:lstStyle/>
          <a:p>
            <a:pPr marL="0" indent="0">
              <a:buNone/>
            </a:pPr>
            <a:r>
              <a:rPr lang="en-NZ" dirty="0"/>
              <a:t>NPS = 52</a:t>
            </a:r>
          </a:p>
          <a:p>
            <a:pPr marL="0" indent="0">
              <a:buNone/>
            </a:pPr>
            <a:endParaRPr lang="en-NZ" dirty="0"/>
          </a:p>
        </p:txBody>
      </p:sp>
    </p:spTree>
    <p:extLst>
      <p:ext uri="{BB962C8B-B14F-4D97-AF65-F5344CB8AC3E}">
        <p14:creationId xmlns:p14="http://schemas.microsoft.com/office/powerpoint/2010/main" val="300259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0A0D-69E0-403B-8136-84A2E22D903F}"/>
              </a:ext>
            </a:extLst>
          </p:cNvPr>
          <p:cNvSpPr>
            <a:spLocks noGrp="1"/>
          </p:cNvSpPr>
          <p:nvPr>
            <p:ph type="title"/>
          </p:nvPr>
        </p:nvSpPr>
        <p:spPr/>
        <p:txBody>
          <a:bodyPr>
            <a:normAutofit fontScale="90000"/>
          </a:bodyPr>
          <a:lstStyle/>
          <a:p>
            <a:br>
              <a:rPr lang="en-NZ" b="0" i="0" dirty="0">
                <a:solidFill>
                  <a:srgbClr val="333E48"/>
                </a:solidFill>
                <a:effectLst/>
                <a:latin typeface="National2"/>
              </a:rPr>
            </a:br>
            <a:r>
              <a:rPr lang="en-NZ" b="0" i="0" dirty="0">
                <a:solidFill>
                  <a:srgbClr val="333E48"/>
                </a:solidFill>
                <a:effectLst/>
                <a:latin typeface="National2"/>
              </a:rPr>
              <a:t>How would you rate the organisation of senior interclub 2020-2021?</a:t>
            </a:r>
            <a:br>
              <a:rPr lang="en-NZ" b="0" i="0" dirty="0">
                <a:solidFill>
                  <a:srgbClr val="333E48"/>
                </a:solidFill>
                <a:effectLst/>
                <a:latin typeface="National2"/>
              </a:rPr>
            </a:br>
            <a:endParaRPr lang="en-NZ" dirty="0"/>
          </a:p>
        </p:txBody>
      </p:sp>
      <p:sp>
        <p:nvSpPr>
          <p:cNvPr id="3" name="Content Placeholder 2">
            <a:extLst>
              <a:ext uri="{FF2B5EF4-FFF2-40B4-BE49-F238E27FC236}">
                <a16:creationId xmlns:a16="http://schemas.microsoft.com/office/drawing/2014/main" id="{E50AD320-7D94-4E72-87ED-D3B648D926DB}"/>
              </a:ext>
            </a:extLst>
          </p:cNvPr>
          <p:cNvSpPr>
            <a:spLocks noGrp="1"/>
          </p:cNvSpPr>
          <p:nvPr>
            <p:ph sz="half" idx="1"/>
          </p:nvPr>
        </p:nvSpPr>
        <p:spPr/>
        <p:txBody>
          <a:bodyPr/>
          <a:lstStyle/>
          <a:p>
            <a:endParaRPr lang="en-NZ" dirty="0"/>
          </a:p>
          <a:p>
            <a:r>
              <a:rPr lang="en-NZ" dirty="0"/>
              <a:t>29.63% Excellent</a:t>
            </a:r>
          </a:p>
          <a:p>
            <a:r>
              <a:rPr lang="en-NZ" dirty="0"/>
              <a:t>40.74% Very good</a:t>
            </a:r>
          </a:p>
          <a:p>
            <a:r>
              <a:rPr lang="en-NZ" dirty="0"/>
              <a:t>29.63% good</a:t>
            </a:r>
          </a:p>
        </p:txBody>
      </p:sp>
      <p:pic>
        <p:nvPicPr>
          <p:cNvPr id="6" name="Content Placeholder 5">
            <a:extLst>
              <a:ext uri="{FF2B5EF4-FFF2-40B4-BE49-F238E27FC236}">
                <a16:creationId xmlns:a16="http://schemas.microsoft.com/office/drawing/2014/main" id="{6A7B8B80-0CD8-462D-96F4-8E1464CE5E08}"/>
              </a:ext>
            </a:extLst>
          </p:cNvPr>
          <p:cNvPicPr>
            <a:picLocks noGrp="1" noChangeAspect="1"/>
          </p:cNvPicPr>
          <p:nvPr>
            <p:ph sz="half" idx="2"/>
          </p:nvPr>
        </p:nvPicPr>
        <p:blipFill>
          <a:blip r:embed="rId2"/>
          <a:stretch>
            <a:fillRect/>
          </a:stretch>
        </p:blipFill>
        <p:spPr>
          <a:xfrm>
            <a:off x="6461125" y="2657388"/>
            <a:ext cx="4664075" cy="2640186"/>
          </a:xfrm>
        </p:spPr>
      </p:pic>
    </p:spTree>
    <p:extLst>
      <p:ext uri="{BB962C8B-B14F-4D97-AF65-F5344CB8AC3E}">
        <p14:creationId xmlns:p14="http://schemas.microsoft.com/office/powerpoint/2010/main" val="152404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8D48-31CF-42D5-8C0C-31F7786BF7A7}"/>
              </a:ext>
            </a:extLst>
          </p:cNvPr>
          <p:cNvSpPr>
            <a:spLocks noGrp="1"/>
          </p:cNvSpPr>
          <p:nvPr>
            <p:ph type="title"/>
          </p:nvPr>
        </p:nvSpPr>
        <p:spPr/>
        <p:txBody>
          <a:bodyPr>
            <a:normAutofit fontScale="90000"/>
          </a:bodyPr>
          <a:lstStyle/>
          <a:p>
            <a:br>
              <a:rPr lang="en-NZ" b="0" i="0" dirty="0">
                <a:solidFill>
                  <a:srgbClr val="333E48"/>
                </a:solidFill>
                <a:effectLst/>
                <a:latin typeface="National2"/>
              </a:rPr>
            </a:br>
            <a:r>
              <a:rPr lang="en-NZ" b="0" i="0" dirty="0">
                <a:solidFill>
                  <a:srgbClr val="333E48"/>
                </a:solidFill>
                <a:effectLst/>
                <a:latin typeface="National2"/>
              </a:rPr>
              <a:t>How would you rate the communication around senior interclub 2020-2021?</a:t>
            </a:r>
            <a:br>
              <a:rPr lang="en-NZ" b="0" i="0" dirty="0">
                <a:solidFill>
                  <a:srgbClr val="333E48"/>
                </a:solidFill>
                <a:effectLst/>
                <a:latin typeface="National2"/>
              </a:rPr>
            </a:br>
            <a:endParaRPr lang="en-NZ" dirty="0"/>
          </a:p>
        </p:txBody>
      </p:sp>
      <p:sp>
        <p:nvSpPr>
          <p:cNvPr id="3" name="Content Placeholder 2">
            <a:extLst>
              <a:ext uri="{FF2B5EF4-FFF2-40B4-BE49-F238E27FC236}">
                <a16:creationId xmlns:a16="http://schemas.microsoft.com/office/drawing/2014/main" id="{F1E7CA6C-FB0A-4388-84EA-AB330002A695}"/>
              </a:ext>
            </a:extLst>
          </p:cNvPr>
          <p:cNvSpPr>
            <a:spLocks noGrp="1"/>
          </p:cNvSpPr>
          <p:nvPr>
            <p:ph sz="half" idx="1"/>
          </p:nvPr>
        </p:nvSpPr>
        <p:spPr/>
        <p:txBody>
          <a:bodyPr/>
          <a:lstStyle/>
          <a:p>
            <a:r>
              <a:rPr lang="en-NZ" dirty="0"/>
              <a:t>Excellent 29.63%</a:t>
            </a:r>
          </a:p>
          <a:p>
            <a:r>
              <a:rPr lang="en-NZ" dirty="0"/>
              <a:t>Very good 40.74%</a:t>
            </a:r>
          </a:p>
          <a:p>
            <a:r>
              <a:rPr lang="en-NZ" dirty="0"/>
              <a:t>Good 29.63%</a:t>
            </a:r>
          </a:p>
        </p:txBody>
      </p:sp>
      <p:pic>
        <p:nvPicPr>
          <p:cNvPr id="6" name="Content Placeholder 5">
            <a:extLst>
              <a:ext uri="{FF2B5EF4-FFF2-40B4-BE49-F238E27FC236}">
                <a16:creationId xmlns:a16="http://schemas.microsoft.com/office/drawing/2014/main" id="{18C9CDB3-627C-4B85-8915-AD0CBB38CA47}"/>
              </a:ext>
            </a:extLst>
          </p:cNvPr>
          <p:cNvPicPr>
            <a:picLocks noGrp="1" noChangeAspect="1"/>
          </p:cNvPicPr>
          <p:nvPr>
            <p:ph sz="half" idx="2"/>
          </p:nvPr>
        </p:nvPicPr>
        <p:blipFill>
          <a:blip r:embed="rId2"/>
          <a:stretch>
            <a:fillRect/>
          </a:stretch>
        </p:blipFill>
        <p:spPr>
          <a:xfrm>
            <a:off x="6461125" y="2635604"/>
            <a:ext cx="4664075" cy="2683754"/>
          </a:xfrm>
        </p:spPr>
      </p:pic>
    </p:spTree>
    <p:extLst>
      <p:ext uri="{BB962C8B-B14F-4D97-AF65-F5344CB8AC3E}">
        <p14:creationId xmlns:p14="http://schemas.microsoft.com/office/powerpoint/2010/main" val="353727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C03D-8807-4DBD-83CB-485254759B5B}"/>
              </a:ext>
            </a:extLst>
          </p:cNvPr>
          <p:cNvSpPr>
            <a:spLocks noGrp="1"/>
          </p:cNvSpPr>
          <p:nvPr>
            <p:ph type="title"/>
          </p:nvPr>
        </p:nvSpPr>
        <p:spPr/>
        <p:txBody>
          <a:bodyPr>
            <a:normAutofit fontScale="90000"/>
          </a:bodyPr>
          <a:lstStyle/>
          <a:p>
            <a:br>
              <a:rPr lang="en-NZ" b="0" i="0" dirty="0">
                <a:solidFill>
                  <a:srgbClr val="333E48"/>
                </a:solidFill>
                <a:effectLst/>
                <a:latin typeface="National2"/>
              </a:rPr>
            </a:br>
            <a:r>
              <a:rPr lang="en-NZ" b="0" i="0" dirty="0">
                <a:solidFill>
                  <a:srgbClr val="333E48"/>
                </a:solidFill>
                <a:effectLst/>
                <a:latin typeface="National2"/>
              </a:rPr>
              <a:t>In your opinion, what can we improve on for the format of senior interclub next season?</a:t>
            </a:r>
            <a:br>
              <a:rPr lang="en-NZ" b="0" i="0" dirty="0">
                <a:solidFill>
                  <a:srgbClr val="333E48"/>
                </a:solidFill>
                <a:effectLst/>
                <a:latin typeface="National2"/>
              </a:rPr>
            </a:br>
            <a:endParaRPr lang="en-NZ" dirty="0"/>
          </a:p>
        </p:txBody>
      </p:sp>
      <p:sp>
        <p:nvSpPr>
          <p:cNvPr id="3" name="Content Placeholder 2">
            <a:extLst>
              <a:ext uri="{FF2B5EF4-FFF2-40B4-BE49-F238E27FC236}">
                <a16:creationId xmlns:a16="http://schemas.microsoft.com/office/drawing/2014/main" id="{B2EFEEEC-BE55-45FF-8FFB-1734FFCA3D0A}"/>
              </a:ext>
            </a:extLst>
          </p:cNvPr>
          <p:cNvSpPr>
            <a:spLocks noGrp="1"/>
          </p:cNvSpPr>
          <p:nvPr>
            <p:ph sz="half" idx="1"/>
          </p:nvPr>
        </p:nvSpPr>
        <p:spPr/>
        <p:txBody>
          <a:bodyPr>
            <a:normAutofit fontScale="77500" lnSpcReduction="20000"/>
          </a:bodyPr>
          <a:lstStyle/>
          <a:p>
            <a:pPr algn="l"/>
            <a:r>
              <a:rPr lang="en-NZ" b="0" i="0" dirty="0">
                <a:solidFill>
                  <a:srgbClr val="333E48"/>
                </a:solidFill>
                <a:effectLst/>
                <a:latin typeface="National2"/>
              </a:rPr>
              <a:t> Summer season Senior SOCIAL Interclub. Format will be improved by having (minimum of) 2 teams from at least 4 different clubs. Perhaps Nelson Vets could be the main (coordinating) club.</a:t>
            </a:r>
          </a:p>
          <a:p>
            <a:pPr algn="l"/>
            <a:r>
              <a:rPr lang="en-NZ" b="0" i="0" dirty="0">
                <a:solidFill>
                  <a:srgbClr val="333E48"/>
                </a:solidFill>
                <a:effectLst/>
                <a:latin typeface="National2"/>
              </a:rPr>
              <a:t>I play Monday Ladies AM interclub in Nelson. There are 2 of us who organise and run this particular grade. We endeavour to ensure everyone is communicated with so we all know what is happening.</a:t>
            </a:r>
          </a:p>
          <a:p>
            <a:r>
              <a:rPr lang="en-NZ" b="0" i="0" dirty="0">
                <a:solidFill>
                  <a:srgbClr val="333E48"/>
                </a:solidFill>
                <a:effectLst/>
                <a:latin typeface="National2"/>
              </a:rPr>
              <a:t>get rid of the 2 person social wed comp and go back to the 4 players - its so much more social and fun to play with different gals in a set. Thanks</a:t>
            </a:r>
          </a:p>
          <a:p>
            <a:r>
              <a:rPr lang="en-NZ" b="0" i="0" dirty="0">
                <a:solidFill>
                  <a:srgbClr val="333E48"/>
                </a:solidFill>
                <a:effectLst/>
                <a:latin typeface="National2"/>
              </a:rPr>
              <a:t>Women A Grade - could look to have format where players are ranked when playing singles and points are gained</a:t>
            </a:r>
          </a:p>
          <a:p>
            <a:pPr algn="l"/>
            <a:r>
              <a:rPr lang="en-NZ" b="0" i="0" dirty="0">
                <a:solidFill>
                  <a:srgbClr val="333E48"/>
                </a:solidFill>
                <a:effectLst/>
                <a:latin typeface="National2"/>
              </a:rPr>
              <a:t> Start games later</a:t>
            </a:r>
          </a:p>
          <a:p>
            <a:pPr algn="l"/>
            <a:r>
              <a:rPr lang="en-NZ" b="0" i="0" dirty="0">
                <a:solidFill>
                  <a:srgbClr val="333E48"/>
                </a:solidFill>
                <a:effectLst/>
                <a:latin typeface="National2"/>
              </a:rPr>
              <a:t>Have more time for rained out games or when other teams are unavailable.</a:t>
            </a:r>
          </a:p>
          <a:p>
            <a:endParaRPr lang="en-NZ" dirty="0"/>
          </a:p>
        </p:txBody>
      </p:sp>
      <p:sp>
        <p:nvSpPr>
          <p:cNvPr id="4" name="Content Placeholder 3">
            <a:extLst>
              <a:ext uri="{FF2B5EF4-FFF2-40B4-BE49-F238E27FC236}">
                <a16:creationId xmlns:a16="http://schemas.microsoft.com/office/drawing/2014/main" id="{14213EB5-D263-4DCB-AEDD-43AC9AAF4294}"/>
              </a:ext>
            </a:extLst>
          </p:cNvPr>
          <p:cNvSpPr>
            <a:spLocks noGrp="1"/>
          </p:cNvSpPr>
          <p:nvPr>
            <p:ph sz="half" idx="2"/>
          </p:nvPr>
        </p:nvSpPr>
        <p:spPr/>
        <p:txBody>
          <a:bodyPr>
            <a:normAutofit fontScale="77500" lnSpcReduction="20000"/>
          </a:bodyPr>
          <a:lstStyle/>
          <a:p>
            <a:r>
              <a:rPr lang="en-NZ" b="0" i="0" dirty="0">
                <a:solidFill>
                  <a:srgbClr val="333E48"/>
                </a:solidFill>
                <a:effectLst/>
                <a:latin typeface="National2"/>
              </a:rPr>
              <a:t>nothing. it all was smooth and easy. </a:t>
            </a:r>
            <a:r>
              <a:rPr lang="en-NZ" b="0" i="0" dirty="0" err="1">
                <a:solidFill>
                  <a:srgbClr val="333E48"/>
                </a:solidFill>
                <a:effectLst/>
                <a:latin typeface="National2"/>
              </a:rPr>
              <a:t>womens</a:t>
            </a:r>
            <a:r>
              <a:rPr lang="en-NZ" b="0" i="0" dirty="0">
                <a:solidFill>
                  <a:srgbClr val="333E48"/>
                </a:solidFill>
                <a:effectLst/>
                <a:latin typeface="National2"/>
              </a:rPr>
              <a:t> B grade Monday</a:t>
            </a:r>
          </a:p>
          <a:p>
            <a:r>
              <a:rPr lang="en-NZ" b="0" i="0" dirty="0">
                <a:solidFill>
                  <a:srgbClr val="333E48"/>
                </a:solidFill>
                <a:effectLst/>
                <a:latin typeface="National2"/>
              </a:rPr>
              <a:t>Cameron Cup needs some more focus Rejig of A Grade   </a:t>
            </a:r>
          </a:p>
          <a:p>
            <a:pPr algn="l" fontAlgn="t"/>
            <a:r>
              <a:rPr lang="en-NZ" b="0" i="0" dirty="0">
                <a:solidFill>
                  <a:srgbClr val="333E48"/>
                </a:solidFill>
                <a:effectLst/>
                <a:latin typeface="National2"/>
              </a:rPr>
              <a:t> More </a:t>
            </a:r>
            <a:r>
              <a:rPr lang="en-NZ" b="0" i="0" dirty="0" err="1">
                <a:solidFill>
                  <a:srgbClr val="333E48"/>
                </a:solidFill>
                <a:effectLst/>
                <a:latin typeface="National2"/>
              </a:rPr>
              <a:t>Tahuna</a:t>
            </a:r>
            <a:r>
              <a:rPr lang="en-NZ" b="0" i="0" dirty="0">
                <a:solidFill>
                  <a:srgbClr val="333E48"/>
                </a:solidFill>
                <a:effectLst/>
                <a:latin typeface="National2"/>
              </a:rPr>
              <a:t> games</a:t>
            </a:r>
          </a:p>
          <a:p>
            <a:r>
              <a:rPr lang="en-NZ" b="0" i="0" dirty="0" err="1">
                <a:solidFill>
                  <a:srgbClr val="333E48"/>
                </a:solidFill>
                <a:effectLst/>
                <a:latin typeface="National2"/>
              </a:rPr>
              <a:t>Womens</a:t>
            </a:r>
            <a:r>
              <a:rPr lang="en-NZ" b="0" i="0" dirty="0">
                <a:solidFill>
                  <a:srgbClr val="333E48"/>
                </a:solidFill>
                <a:effectLst/>
                <a:latin typeface="National2"/>
              </a:rPr>
              <a:t> Mixed A Grade needs a little tweak</a:t>
            </a:r>
          </a:p>
          <a:p>
            <a:r>
              <a:rPr lang="en-NZ" b="0" i="0" dirty="0">
                <a:solidFill>
                  <a:srgbClr val="333E48"/>
                </a:solidFill>
                <a:effectLst/>
                <a:latin typeface="National2"/>
              </a:rPr>
              <a:t>Mixed A doubles- perhaps consider a winning team with most points and then run the top five team to find a winner of that round (bit like Cameron cup)</a:t>
            </a:r>
          </a:p>
          <a:p>
            <a:r>
              <a:rPr lang="en-NZ" b="0" i="0" dirty="0">
                <a:solidFill>
                  <a:srgbClr val="333E48"/>
                </a:solidFill>
                <a:effectLst/>
                <a:latin typeface="National2"/>
              </a:rPr>
              <a:t>The season is quite long. And it is a shame we have a big break in the middle for the summer holidays. Not sure what can be done to get around this.</a:t>
            </a:r>
          </a:p>
          <a:p>
            <a:pPr algn="l" fontAlgn="t"/>
            <a:r>
              <a:rPr lang="en-NZ" b="0" i="0" dirty="0">
                <a:solidFill>
                  <a:srgbClr val="333E48"/>
                </a:solidFill>
                <a:effectLst/>
                <a:latin typeface="National2"/>
              </a:rPr>
              <a:t>The current format seems to work well. Maybe sharing of players with other clubs if people cannot form team in their club Women’s A grade in particular. Men’s A in 2 man team perhaps. make for more teams </a:t>
            </a:r>
          </a:p>
          <a:p>
            <a:endParaRPr lang="en-NZ" dirty="0"/>
          </a:p>
        </p:txBody>
      </p:sp>
    </p:spTree>
    <p:extLst>
      <p:ext uri="{BB962C8B-B14F-4D97-AF65-F5344CB8AC3E}">
        <p14:creationId xmlns:p14="http://schemas.microsoft.com/office/powerpoint/2010/main" val="2634029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122F-155B-4F80-A2C4-8CF817D92E1B}"/>
              </a:ext>
            </a:extLst>
          </p:cNvPr>
          <p:cNvSpPr>
            <a:spLocks noGrp="1"/>
          </p:cNvSpPr>
          <p:nvPr>
            <p:ph type="title"/>
          </p:nvPr>
        </p:nvSpPr>
        <p:spPr/>
        <p:txBody>
          <a:bodyPr>
            <a:normAutofit/>
          </a:bodyPr>
          <a:lstStyle/>
          <a:p>
            <a:r>
              <a:rPr lang="en-NZ" sz="3600" dirty="0">
                <a:solidFill>
                  <a:srgbClr val="333E48"/>
                </a:solidFill>
                <a:latin typeface="National2"/>
              </a:rPr>
              <a:t>Cont.</a:t>
            </a:r>
          </a:p>
        </p:txBody>
      </p:sp>
      <p:sp>
        <p:nvSpPr>
          <p:cNvPr id="3" name="Content Placeholder 2">
            <a:extLst>
              <a:ext uri="{FF2B5EF4-FFF2-40B4-BE49-F238E27FC236}">
                <a16:creationId xmlns:a16="http://schemas.microsoft.com/office/drawing/2014/main" id="{52973793-6CF7-4E65-AFAC-EF392060BADB}"/>
              </a:ext>
            </a:extLst>
          </p:cNvPr>
          <p:cNvSpPr>
            <a:spLocks noGrp="1"/>
          </p:cNvSpPr>
          <p:nvPr>
            <p:ph sz="half" idx="1"/>
          </p:nvPr>
        </p:nvSpPr>
        <p:spPr/>
        <p:txBody>
          <a:bodyPr>
            <a:normAutofit fontScale="85000" lnSpcReduction="10000"/>
          </a:bodyPr>
          <a:lstStyle/>
          <a:p>
            <a:r>
              <a:rPr lang="en-NZ" b="0" i="0" dirty="0">
                <a:solidFill>
                  <a:srgbClr val="333E48"/>
                </a:solidFill>
                <a:effectLst/>
                <a:latin typeface="National2"/>
              </a:rPr>
              <a:t>We were in the Mixed B Competitive grade. I know there were members in our club who chose not to play this summer because they find the format in this grade 'too much tennis'. Several who did play (including myself) have also commented that they don't enjoy the format as much as that held in winter where you get to rotate and play with all members of your own team. I believe the non-competitive grade might have that format, but unfortunately the level of play is typically not quite high enough to attract our members to play in that grade--a bit of a Catch-22, I know, that we're faced with each summer, unfortunately. Thank you for all you do for club tennis. The feedback above completely aside, it's always a weekly highlight. :-)</a:t>
            </a:r>
            <a:endParaRPr lang="en-NZ" dirty="0"/>
          </a:p>
        </p:txBody>
      </p:sp>
      <p:sp>
        <p:nvSpPr>
          <p:cNvPr id="4" name="Content Placeholder 3">
            <a:extLst>
              <a:ext uri="{FF2B5EF4-FFF2-40B4-BE49-F238E27FC236}">
                <a16:creationId xmlns:a16="http://schemas.microsoft.com/office/drawing/2014/main" id="{EA277006-91A9-4200-8B90-6570C56EDFF3}"/>
              </a:ext>
            </a:extLst>
          </p:cNvPr>
          <p:cNvSpPr>
            <a:spLocks noGrp="1"/>
          </p:cNvSpPr>
          <p:nvPr>
            <p:ph sz="half" idx="2"/>
          </p:nvPr>
        </p:nvSpPr>
        <p:spPr/>
        <p:txBody>
          <a:bodyPr>
            <a:normAutofit fontScale="85000" lnSpcReduction="10000"/>
          </a:bodyPr>
          <a:lstStyle/>
          <a:p>
            <a:endParaRPr lang="en-NZ"/>
          </a:p>
        </p:txBody>
      </p:sp>
    </p:spTree>
    <p:extLst>
      <p:ext uri="{BB962C8B-B14F-4D97-AF65-F5344CB8AC3E}">
        <p14:creationId xmlns:p14="http://schemas.microsoft.com/office/powerpoint/2010/main" val="289753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A6AF-BBF6-4932-8A2C-6D6113B2677E}"/>
              </a:ext>
            </a:extLst>
          </p:cNvPr>
          <p:cNvSpPr>
            <a:spLocks noGrp="1"/>
          </p:cNvSpPr>
          <p:nvPr>
            <p:ph type="title"/>
          </p:nvPr>
        </p:nvSpPr>
        <p:spPr/>
        <p:txBody>
          <a:bodyPr>
            <a:normAutofit fontScale="90000"/>
          </a:bodyPr>
          <a:lstStyle/>
          <a:p>
            <a:br>
              <a:rPr lang="en-NZ" b="0" i="0" dirty="0">
                <a:solidFill>
                  <a:srgbClr val="333E48"/>
                </a:solidFill>
                <a:effectLst/>
                <a:latin typeface="National2"/>
              </a:rPr>
            </a:br>
            <a:r>
              <a:rPr lang="en-NZ" b="0" i="0" dirty="0">
                <a:solidFill>
                  <a:srgbClr val="333E48"/>
                </a:solidFill>
                <a:effectLst/>
                <a:latin typeface="National2"/>
              </a:rPr>
              <a:t>Was feedback and information to your players timely during the season?</a:t>
            </a:r>
            <a:br>
              <a:rPr lang="en-NZ" b="0" i="0" dirty="0">
                <a:solidFill>
                  <a:srgbClr val="333E48"/>
                </a:solidFill>
                <a:effectLst/>
                <a:latin typeface="National2"/>
              </a:rPr>
            </a:br>
            <a:endParaRPr lang="en-NZ" dirty="0"/>
          </a:p>
        </p:txBody>
      </p:sp>
      <p:sp>
        <p:nvSpPr>
          <p:cNvPr id="3" name="Content Placeholder 2">
            <a:extLst>
              <a:ext uri="{FF2B5EF4-FFF2-40B4-BE49-F238E27FC236}">
                <a16:creationId xmlns:a16="http://schemas.microsoft.com/office/drawing/2014/main" id="{ED9617C2-C6FD-4490-BB1B-A1359BC705F1}"/>
              </a:ext>
            </a:extLst>
          </p:cNvPr>
          <p:cNvSpPr>
            <a:spLocks noGrp="1"/>
          </p:cNvSpPr>
          <p:nvPr>
            <p:ph sz="half" idx="1"/>
          </p:nvPr>
        </p:nvSpPr>
        <p:spPr/>
        <p:txBody>
          <a:bodyPr/>
          <a:lstStyle/>
          <a:p>
            <a:r>
              <a:rPr lang="en-NZ" dirty="0"/>
              <a:t>100% yes</a:t>
            </a:r>
          </a:p>
        </p:txBody>
      </p:sp>
      <p:sp>
        <p:nvSpPr>
          <p:cNvPr id="4" name="Content Placeholder 3">
            <a:extLst>
              <a:ext uri="{FF2B5EF4-FFF2-40B4-BE49-F238E27FC236}">
                <a16:creationId xmlns:a16="http://schemas.microsoft.com/office/drawing/2014/main" id="{B853C0CB-E8D9-4D47-AD23-37E9099D9564}"/>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184464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FF44-0FC1-4339-A433-6E8B596B20BC}"/>
              </a:ext>
            </a:extLst>
          </p:cNvPr>
          <p:cNvSpPr>
            <a:spLocks noGrp="1"/>
          </p:cNvSpPr>
          <p:nvPr>
            <p:ph type="title"/>
          </p:nvPr>
        </p:nvSpPr>
        <p:spPr/>
        <p:txBody>
          <a:bodyPr>
            <a:normAutofit fontScale="90000"/>
          </a:bodyPr>
          <a:lstStyle/>
          <a:p>
            <a:br>
              <a:rPr lang="en-NZ" b="0" i="0" dirty="0">
                <a:solidFill>
                  <a:srgbClr val="333E48"/>
                </a:solidFill>
                <a:effectLst/>
                <a:latin typeface="National2"/>
              </a:rPr>
            </a:br>
            <a:r>
              <a:rPr lang="en-NZ" b="0" i="0" dirty="0">
                <a:solidFill>
                  <a:srgbClr val="333E48"/>
                </a:solidFill>
                <a:effectLst/>
                <a:latin typeface="National2"/>
              </a:rPr>
              <a:t>How likely are you to play in the senior interclub in 2021 -2022?</a:t>
            </a:r>
            <a:br>
              <a:rPr lang="en-NZ" b="0" i="0" dirty="0">
                <a:solidFill>
                  <a:srgbClr val="333E48"/>
                </a:solidFill>
                <a:effectLst/>
                <a:latin typeface="National2"/>
              </a:rPr>
            </a:br>
            <a:endParaRPr lang="en-NZ" dirty="0"/>
          </a:p>
        </p:txBody>
      </p:sp>
      <p:sp>
        <p:nvSpPr>
          <p:cNvPr id="3" name="Content Placeholder 2">
            <a:extLst>
              <a:ext uri="{FF2B5EF4-FFF2-40B4-BE49-F238E27FC236}">
                <a16:creationId xmlns:a16="http://schemas.microsoft.com/office/drawing/2014/main" id="{F9B5D4C0-E841-484F-A16D-A8F0335D83C9}"/>
              </a:ext>
            </a:extLst>
          </p:cNvPr>
          <p:cNvSpPr>
            <a:spLocks noGrp="1"/>
          </p:cNvSpPr>
          <p:nvPr>
            <p:ph sz="half" idx="1"/>
          </p:nvPr>
        </p:nvSpPr>
        <p:spPr/>
        <p:txBody>
          <a:bodyPr/>
          <a:lstStyle/>
          <a:p>
            <a:r>
              <a:rPr lang="en-NZ" dirty="0"/>
              <a:t>Very likely 69.57%</a:t>
            </a:r>
          </a:p>
          <a:p>
            <a:r>
              <a:rPr lang="en-NZ" dirty="0"/>
              <a:t>Likely 21.74%</a:t>
            </a:r>
          </a:p>
          <a:p>
            <a:r>
              <a:rPr lang="en-NZ" dirty="0"/>
              <a:t>Neither likely nor unlikely 4.35%</a:t>
            </a:r>
          </a:p>
          <a:p>
            <a:r>
              <a:rPr lang="en-NZ" dirty="0" err="1"/>
              <a:t>Unlikeley</a:t>
            </a:r>
            <a:r>
              <a:rPr lang="en-NZ" dirty="0"/>
              <a:t> 0%</a:t>
            </a:r>
          </a:p>
          <a:p>
            <a:r>
              <a:rPr lang="en-NZ" dirty="0"/>
              <a:t>Very unlikely 4.35%</a:t>
            </a:r>
          </a:p>
        </p:txBody>
      </p:sp>
      <p:sp>
        <p:nvSpPr>
          <p:cNvPr id="4" name="Content Placeholder 3">
            <a:extLst>
              <a:ext uri="{FF2B5EF4-FFF2-40B4-BE49-F238E27FC236}">
                <a16:creationId xmlns:a16="http://schemas.microsoft.com/office/drawing/2014/main" id="{E281AC5E-73EA-4425-818F-6D2A5B508AD2}"/>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407248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{3F9D4C0B-4254-4D51-AF45-93E0909C2C8B}tf78438558_win32</Template>
  <TotalTime>54</TotalTime>
  <Words>1089</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Gothic</vt:lpstr>
      <vt:lpstr>Garamond</vt:lpstr>
      <vt:lpstr>National2</vt:lpstr>
      <vt:lpstr>SavonVTI</vt:lpstr>
      <vt:lpstr>Senior Interclub Survey 2020-2021</vt:lpstr>
      <vt:lpstr>Summary</vt:lpstr>
      <vt:lpstr> How likely is it that you would recommend NBS Senior Interclub to a friend or colleague? </vt:lpstr>
      <vt:lpstr> How would you rate the organisation of senior interclub 2020-2021? </vt:lpstr>
      <vt:lpstr> How would you rate the communication around senior interclub 2020-2021? </vt:lpstr>
      <vt:lpstr> In your opinion, what can we improve on for the format of senior interclub next season? </vt:lpstr>
      <vt:lpstr>Cont.</vt:lpstr>
      <vt:lpstr> Was feedback and information to your players timely during the season? </vt:lpstr>
      <vt:lpstr> How likely are you to play in the senior interclub in 2021 -2022? </vt:lpstr>
      <vt:lpstr>What ideas do you have for improving the senior interclub competition</vt:lpstr>
      <vt:lpstr> What do you like enjoy the most about the senior interclub competitions and leagues?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Muriel Ronen</dc:creator>
  <cp:lastModifiedBy>Muriel Ronen</cp:lastModifiedBy>
  <cp:revision>6</cp:revision>
  <dcterms:created xsi:type="dcterms:W3CDTF">2021-05-01T04:19:54Z</dcterms:created>
  <dcterms:modified xsi:type="dcterms:W3CDTF">2021-05-01T06:11:26Z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