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9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19" autoAdjust="0"/>
  </p:normalViewPr>
  <p:slideViewPr>
    <p:cSldViewPr snapToGrid="0">
      <p:cViewPr varScale="1">
        <p:scale>
          <a:sx n="110" d="100"/>
          <a:sy n="110" d="100"/>
        </p:scale>
        <p:origin x="5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5/1/2021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5/1/2021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5/1/2021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5/1/2021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5/1/2021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5/1/2021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5/1/2021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5/1/2021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5/1/2021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5/1/2021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5/1/2021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5/1/2021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bstract image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64" name="Rectangle 59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65" name="Rectangle 61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Junior Interclub Survey Season 2020-2021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Jnr IC 6 Respondents </a:t>
            </a:r>
          </a:p>
          <a:p>
            <a:r>
              <a:rPr lang="en-US" dirty="0">
                <a:solidFill>
                  <a:schemeClr val="tx1"/>
                </a:solidFill>
              </a:rPr>
              <a:t>Squads 4 Respondents</a:t>
            </a:r>
          </a:p>
        </p:txBody>
      </p:sp>
    </p:spTree>
    <p:extLst>
      <p:ext uri="{BB962C8B-B14F-4D97-AF65-F5344CB8AC3E}">
        <p14:creationId xmlns:p14="http://schemas.microsoft.com/office/powerpoint/2010/main" val="1736693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FBD64-9487-4147-9984-3C2B7E86D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NZ" b="0" i="0" dirty="0">
                <a:solidFill>
                  <a:srgbClr val="333E48"/>
                </a:solidFill>
                <a:effectLst/>
                <a:latin typeface="National2"/>
              </a:rPr>
            </a:br>
            <a:r>
              <a:rPr lang="en-NZ" b="0" i="0" dirty="0">
                <a:solidFill>
                  <a:srgbClr val="333E48"/>
                </a:solidFill>
                <a:effectLst/>
                <a:latin typeface="National2"/>
              </a:rPr>
              <a:t>Communication to families and clubs: Were you satisfied?</a:t>
            </a:r>
            <a:br>
              <a:rPr lang="en-NZ" b="0" i="0" dirty="0">
                <a:solidFill>
                  <a:srgbClr val="333E48"/>
                </a:solidFill>
                <a:effectLst/>
                <a:latin typeface="National2"/>
              </a:rPr>
            </a:b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2EA08-D0F8-4426-8D04-8DA821B54B3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NZ" dirty="0"/>
              <a:t>Yes 100%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13446A-A21B-4A5D-91E8-5885DFA943A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5009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15EA1-6E57-4B06-A806-8B51DC2F2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NZ" b="0" i="0" dirty="0">
                <a:solidFill>
                  <a:srgbClr val="333E48"/>
                </a:solidFill>
                <a:effectLst/>
                <a:latin typeface="National2"/>
              </a:rPr>
            </a:br>
            <a:r>
              <a:rPr lang="en-NZ" b="0" i="0" dirty="0">
                <a:solidFill>
                  <a:srgbClr val="333E48"/>
                </a:solidFill>
                <a:effectLst/>
                <a:latin typeface="National2"/>
              </a:rPr>
              <a:t>Were you happy with the organisation of Tennis Hot Shots this year?</a:t>
            </a:r>
            <a:br>
              <a:rPr lang="en-NZ" b="0" i="0" dirty="0">
                <a:solidFill>
                  <a:srgbClr val="333E48"/>
                </a:solidFill>
                <a:effectLst/>
                <a:latin typeface="National2"/>
              </a:rPr>
            </a:b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F1CCD-DA4E-4F21-9C7D-B3F370ED1FE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NZ" dirty="0"/>
              <a:t>Yes 100%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3688D4-7968-43C3-BFED-6817C9EE869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49697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bstract image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9" name="Rectangle 22">
            <a:extLst>
              <a:ext uri="{FF2B5EF4-FFF2-40B4-BE49-F238E27FC236}">
                <a16:creationId xmlns:a16="http://schemas.microsoft.com/office/drawing/2014/main" id="{F5380E9A-163E-4576-BCDD-0A450B7E9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9943" y="237744"/>
            <a:ext cx="7652977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4">
            <a:extLst>
              <a:ext uri="{FF2B5EF4-FFF2-40B4-BE49-F238E27FC236}">
                <a16:creationId xmlns:a16="http://schemas.microsoft.com/office/drawing/2014/main" id="{88DDEF77-9746-4D83-91F9-442A2487E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710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0751" y="642594"/>
            <a:ext cx="6718433" cy="174650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Junior Squads Survey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 respondents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9DB936-5B2E-4DB7-B0F3-12EF038A76FC}"/>
              </a:ext>
            </a:extLst>
          </p:cNvPr>
          <p:cNvSpPr txBox="1"/>
          <p:nvPr/>
        </p:nvSpPr>
        <p:spPr>
          <a:xfrm>
            <a:off x="4730027" y="2363631"/>
            <a:ext cx="6714308" cy="4270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tabLst/>
              <a:defRPr/>
            </a:pPr>
            <a:r>
              <a:rPr kumimoji="0" lang="en-N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 panose="02020404030301010803"/>
                <a:ea typeface="+mn-ea"/>
                <a:cs typeface="+mn-cs"/>
              </a:rPr>
              <a:t>Summary</a:t>
            </a:r>
          </a:p>
          <a:p>
            <a:pPr marL="182880" marR="0" lvl="0" indent="-18288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Char char="◦"/>
              <a:tabLst/>
              <a:defRPr/>
            </a:pPr>
            <a:r>
              <a:rPr kumimoji="0" lang="en-N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 panose="02020404030301010803"/>
                <a:ea typeface="+mn-ea"/>
                <a:cs typeface="+mn-cs"/>
              </a:rPr>
              <a:t>Organisation: 75% well organised, 25% need improvement</a:t>
            </a:r>
          </a:p>
          <a:p>
            <a:pPr marL="182880" marR="0" lvl="0" indent="-18288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Char char="◦"/>
              <a:tabLst/>
              <a:defRPr/>
            </a:pPr>
            <a:r>
              <a:rPr kumimoji="0" lang="en-N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 panose="02020404030301010803"/>
                <a:ea typeface="+mn-ea"/>
                <a:cs typeface="+mn-cs"/>
              </a:rPr>
              <a:t>Liked coaching and extra trainings (strength &amp; conditioning and nutrition)</a:t>
            </a:r>
          </a:p>
          <a:p>
            <a:pPr marL="182880" marR="0" lvl="0" indent="-18288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Char char="◦"/>
              <a:tabLst/>
              <a:defRPr/>
            </a:pPr>
            <a:r>
              <a:rPr kumimoji="0" lang="en-N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 panose="02020404030301010803"/>
                <a:ea typeface="+mn-ea"/>
                <a:cs typeface="+mn-cs"/>
              </a:rPr>
              <a:t>Want more coaching, tactics training and strength &amp; conditioning</a:t>
            </a:r>
          </a:p>
          <a:p>
            <a:pPr marL="182880" marR="0" lvl="0" indent="-18288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Char char="◦"/>
              <a:tabLst/>
              <a:defRPr/>
            </a:pPr>
            <a:r>
              <a:rPr kumimoji="0" lang="en-N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 panose="02020404030301010803"/>
                <a:ea typeface="+mn-ea"/>
                <a:cs typeface="+mn-cs"/>
              </a:rPr>
              <a:t>Goal of squads is improving skills, match play, team development</a:t>
            </a:r>
          </a:p>
          <a:p>
            <a:pPr marL="182880" marR="0" lvl="0" indent="-18288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Char char="◦"/>
              <a:tabLst/>
              <a:defRPr/>
            </a:pPr>
            <a:r>
              <a:rPr kumimoji="0" lang="en-N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 panose="02020404030301010803"/>
                <a:ea typeface="+mn-ea"/>
                <a:cs typeface="+mn-cs"/>
              </a:rPr>
              <a:t>Training: 1 time per week in Terms 1,2,3,4 (50%) or 1,2,4, (50%)</a:t>
            </a:r>
          </a:p>
          <a:p>
            <a:pPr marL="182880" marR="0" lvl="0" indent="-18288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Char char="◦"/>
              <a:tabLst/>
              <a:defRPr/>
            </a:pPr>
            <a:endParaRPr lang="en-NZ" sz="1400" dirty="0">
              <a:solidFill>
                <a:prstClr val="black"/>
              </a:solidFill>
              <a:latin typeface="Avenir Next LT Pro" panose="02020404030301010803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Char char="◦"/>
              <a:tabLst/>
              <a:defRPr/>
            </a:pPr>
            <a:r>
              <a:rPr kumimoji="0" lang="en-N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 panose="02020404030301010803"/>
                <a:ea typeface="+mn-ea"/>
                <a:cs typeface="+mn-cs"/>
              </a:rPr>
              <a:t>All likely to play next season</a:t>
            </a:r>
          </a:p>
          <a:p>
            <a:pPr marL="182880" marR="0" lvl="0" indent="-18288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Char char="◦"/>
              <a:tabLst/>
              <a:defRPr/>
            </a:pPr>
            <a:r>
              <a:rPr kumimoji="0" lang="en-N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 panose="02020404030301010803"/>
                <a:ea typeface="+mn-ea"/>
                <a:cs typeface="+mn-cs"/>
              </a:rPr>
              <a:t>Improvement: make it more challenging</a:t>
            </a:r>
          </a:p>
          <a:p>
            <a:pPr marL="182880" marR="0" lvl="0" indent="-18288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Char char="◦"/>
              <a:tabLst/>
              <a:defRPr/>
            </a:pPr>
            <a:endParaRPr kumimoji="0" lang="en-N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 panose="02020404030301010803"/>
              <a:ea typeface="+mn-ea"/>
              <a:cs typeface="+mn-cs"/>
            </a:endParaRPr>
          </a:p>
          <a:p>
            <a:endParaRPr lang="en-NZ" sz="1400" dirty="0"/>
          </a:p>
          <a:p>
            <a:endParaRPr lang="en-NZ" sz="1800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24725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6994589-32E1-424D-9A61-D598CDDAC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NZ" b="0" i="0" dirty="0">
                <a:solidFill>
                  <a:srgbClr val="333E48"/>
                </a:solidFill>
                <a:effectLst/>
                <a:latin typeface="National2"/>
              </a:rPr>
            </a:br>
            <a:r>
              <a:rPr lang="en-NZ" b="0" i="0" dirty="0">
                <a:solidFill>
                  <a:srgbClr val="333E48"/>
                </a:solidFill>
                <a:effectLst/>
                <a:latin typeface="National2"/>
              </a:rPr>
              <a:t>How likely is it that you would recommend NBTA Junior Squads Program to a friend or colleague?</a:t>
            </a:r>
            <a:br>
              <a:rPr lang="en-NZ" b="0" i="0" dirty="0">
                <a:solidFill>
                  <a:srgbClr val="333E48"/>
                </a:solidFill>
                <a:effectLst/>
                <a:latin typeface="National2"/>
              </a:rPr>
            </a:br>
            <a:endParaRPr lang="en-N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8EE417-0D17-4800-89F1-6E1CA587DF0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NZ" sz="1600" dirty="0"/>
              <a:t>NPS -50</a:t>
            </a:r>
          </a:p>
          <a:p>
            <a:r>
              <a:rPr lang="en-NZ" sz="1400" dirty="0"/>
              <a:t>4 respondents</a:t>
            </a:r>
          </a:p>
        </p:txBody>
      </p:sp>
    </p:spTree>
    <p:extLst>
      <p:ext uri="{BB962C8B-B14F-4D97-AF65-F5344CB8AC3E}">
        <p14:creationId xmlns:p14="http://schemas.microsoft.com/office/powerpoint/2010/main" val="3678714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BBE86-280E-482E-BE5E-0D00FD2F7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3600" dirty="0">
                <a:solidFill>
                  <a:srgbClr val="333E48"/>
                </a:solidFill>
                <a:latin typeface="National2"/>
              </a:rPr>
              <a:t>What did you like most about the Squads Training?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BF14AFF-9327-4D59-B621-9F05AA5FA07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510107" y="2684330"/>
            <a:ext cx="4664075" cy="2710993"/>
          </a:xfrm>
        </p:spPr>
      </p:pic>
    </p:spTree>
    <p:extLst>
      <p:ext uri="{BB962C8B-B14F-4D97-AF65-F5344CB8AC3E}">
        <p14:creationId xmlns:p14="http://schemas.microsoft.com/office/powerpoint/2010/main" val="4078715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AD44F-F6E6-46B8-B088-BA250F9BB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NZ" b="0" i="0" dirty="0">
                <a:solidFill>
                  <a:srgbClr val="333E48"/>
                </a:solidFill>
                <a:effectLst/>
                <a:latin typeface="National2"/>
              </a:rPr>
            </a:br>
            <a:r>
              <a:rPr lang="en-NZ" b="0" i="0" dirty="0">
                <a:solidFill>
                  <a:srgbClr val="333E48"/>
                </a:solidFill>
                <a:effectLst/>
                <a:latin typeface="National2"/>
              </a:rPr>
              <a:t>How can we improve Squads training?</a:t>
            </a:r>
            <a:br>
              <a:rPr lang="en-NZ" b="0" i="0" dirty="0">
                <a:solidFill>
                  <a:srgbClr val="333E48"/>
                </a:solidFill>
                <a:effectLst/>
                <a:latin typeface="National2"/>
              </a:rPr>
            </a:br>
            <a:endParaRPr lang="en-NZ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6276225-9CE7-47DE-A602-ABF40F1181A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22276" y="2207347"/>
            <a:ext cx="4325122" cy="3748087"/>
          </a:xfrm>
        </p:spPr>
      </p:pic>
    </p:spTree>
    <p:extLst>
      <p:ext uri="{BB962C8B-B14F-4D97-AF65-F5344CB8AC3E}">
        <p14:creationId xmlns:p14="http://schemas.microsoft.com/office/powerpoint/2010/main" val="62876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E0976-53E5-4608-9F0F-035303759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NZ" b="0" i="0" dirty="0">
                <a:solidFill>
                  <a:srgbClr val="333E48"/>
                </a:solidFill>
                <a:effectLst/>
                <a:latin typeface="National2"/>
              </a:rPr>
            </a:br>
            <a:r>
              <a:rPr lang="en-NZ" b="0" i="0" dirty="0">
                <a:solidFill>
                  <a:srgbClr val="333E48"/>
                </a:solidFill>
                <a:effectLst/>
                <a:latin typeface="National2"/>
              </a:rPr>
              <a:t>In your opinion, what is the goal of the squads program?</a:t>
            </a:r>
            <a:br>
              <a:rPr lang="en-NZ" b="0" i="0" dirty="0">
                <a:solidFill>
                  <a:srgbClr val="333E48"/>
                </a:solidFill>
                <a:effectLst/>
                <a:latin typeface="National2"/>
              </a:rPr>
            </a:b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6C9C9-F0EF-48C6-9145-EC8CCAF1481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NZ" b="0" i="0" dirty="0">
                <a:solidFill>
                  <a:srgbClr val="333E48"/>
                </a:solidFill>
                <a:effectLst/>
                <a:latin typeface="National2"/>
              </a:rPr>
              <a:t>Build relationships with other kids and improve match play</a:t>
            </a:r>
          </a:p>
          <a:p>
            <a:pPr algn="l"/>
            <a:r>
              <a:rPr lang="en-NZ" b="0" i="0" dirty="0">
                <a:solidFill>
                  <a:srgbClr val="333E48"/>
                </a:solidFill>
                <a:effectLst/>
                <a:latin typeface="National2"/>
              </a:rPr>
              <a:t>Improve skills</a:t>
            </a:r>
          </a:p>
          <a:p>
            <a:pPr algn="l"/>
            <a:r>
              <a:rPr lang="en-NZ" b="0" i="0" dirty="0">
                <a:solidFill>
                  <a:srgbClr val="333E48"/>
                </a:solidFill>
                <a:effectLst/>
                <a:latin typeface="National2"/>
              </a:rPr>
              <a:t>Improve players ability and enhance group team building</a:t>
            </a:r>
          </a:p>
          <a:p>
            <a:pPr algn="l" fontAlgn="t"/>
            <a:r>
              <a:rPr lang="en-NZ" b="0" i="0" dirty="0">
                <a:solidFill>
                  <a:srgbClr val="333E48"/>
                </a:solidFill>
                <a:effectLst/>
                <a:latin typeface="National2"/>
              </a:rPr>
              <a:t>Development</a:t>
            </a:r>
          </a:p>
          <a:p>
            <a:endParaRPr lang="en-NZ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A0F26D-7DA5-4CF3-8A9B-D2D10906F3A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56162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9E364-17F1-41DC-9EBE-BBA92572E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NZ" b="0" i="0" dirty="0">
                <a:solidFill>
                  <a:srgbClr val="333E48"/>
                </a:solidFill>
                <a:effectLst/>
                <a:latin typeface="National2"/>
              </a:rPr>
            </a:br>
            <a:r>
              <a:rPr lang="en-NZ" b="0" i="0" dirty="0">
                <a:solidFill>
                  <a:srgbClr val="333E48"/>
                </a:solidFill>
                <a:effectLst/>
                <a:latin typeface="National2"/>
              </a:rPr>
              <a:t>How many sessions per week should the junior squads training include?</a:t>
            </a:r>
            <a:br>
              <a:rPr lang="en-NZ" b="0" i="0" dirty="0">
                <a:solidFill>
                  <a:srgbClr val="333E48"/>
                </a:solidFill>
                <a:effectLst/>
                <a:latin typeface="National2"/>
              </a:rPr>
            </a:b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64B98-6D01-4BFA-8F5F-947F4D6FBDF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NZ" dirty="0"/>
              <a:t>1 = 100% </a:t>
            </a:r>
          </a:p>
          <a:p>
            <a:r>
              <a:rPr lang="en-NZ" dirty="0"/>
              <a:t>2</a:t>
            </a:r>
          </a:p>
          <a:p>
            <a:r>
              <a:rPr lang="en-NZ" dirty="0"/>
              <a:t>3</a:t>
            </a:r>
          </a:p>
          <a:p>
            <a:r>
              <a:rPr lang="en-NZ" dirty="0"/>
              <a:t>More than 3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9C1595-42C7-4E48-9371-A2A9E9B56D2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99733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60E7F-40D1-4CCF-AF5A-586CA808F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NZ" b="0" i="0" dirty="0">
                <a:solidFill>
                  <a:srgbClr val="333E48"/>
                </a:solidFill>
                <a:effectLst/>
                <a:latin typeface="National2"/>
              </a:rPr>
            </a:br>
            <a:r>
              <a:rPr lang="en-NZ" b="0" i="0" dirty="0">
                <a:solidFill>
                  <a:srgbClr val="333E48"/>
                </a:solidFill>
                <a:effectLst/>
                <a:latin typeface="National2"/>
              </a:rPr>
              <a:t>When should the Junior Squads Training program run?</a:t>
            </a:r>
            <a:br>
              <a:rPr lang="en-NZ" b="0" i="0" dirty="0">
                <a:solidFill>
                  <a:srgbClr val="333E48"/>
                </a:solidFill>
                <a:effectLst/>
                <a:latin typeface="National2"/>
              </a:rPr>
            </a:br>
            <a:endParaRPr lang="en-NZ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3A2B1D4-0AE7-4C61-83B7-738A465F9BF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074896" y="2103438"/>
            <a:ext cx="7391332" cy="3748087"/>
          </a:xfrm>
        </p:spPr>
      </p:pic>
    </p:spTree>
    <p:extLst>
      <p:ext uri="{BB962C8B-B14F-4D97-AF65-F5344CB8AC3E}">
        <p14:creationId xmlns:p14="http://schemas.microsoft.com/office/powerpoint/2010/main" val="41959039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C91A8-E2D2-4ED3-8D93-20DCE7AA4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NZ" b="0" i="0" dirty="0">
                <a:solidFill>
                  <a:srgbClr val="333E48"/>
                </a:solidFill>
                <a:effectLst/>
                <a:latin typeface="National2"/>
              </a:rPr>
            </a:br>
            <a:r>
              <a:rPr lang="en-NZ" b="0" i="0" dirty="0">
                <a:solidFill>
                  <a:srgbClr val="333E48"/>
                </a:solidFill>
                <a:effectLst/>
                <a:latin typeface="National2"/>
              </a:rPr>
              <a:t>How likely are you to play in the junior interclub in 2021 -2022?</a:t>
            </a:r>
            <a:br>
              <a:rPr lang="en-NZ" b="0" i="0" dirty="0">
                <a:solidFill>
                  <a:srgbClr val="333E48"/>
                </a:solidFill>
                <a:effectLst/>
                <a:latin typeface="National2"/>
              </a:rPr>
            </a:br>
            <a:endParaRPr lang="en-NZ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A08C079-F64F-4133-B2C3-DEBAB007107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487766" y="2103438"/>
            <a:ext cx="6668781" cy="3748087"/>
          </a:xfrm>
        </p:spPr>
      </p:pic>
    </p:spTree>
    <p:extLst>
      <p:ext uri="{BB962C8B-B14F-4D97-AF65-F5344CB8AC3E}">
        <p14:creationId xmlns:p14="http://schemas.microsoft.com/office/powerpoint/2010/main" val="1752656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bstract image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9" name="Rectangle 22">
            <a:extLst>
              <a:ext uri="{FF2B5EF4-FFF2-40B4-BE49-F238E27FC236}">
                <a16:creationId xmlns:a16="http://schemas.microsoft.com/office/drawing/2014/main" id="{F5380E9A-163E-4576-BCDD-0A450B7E9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9943" y="237744"/>
            <a:ext cx="7652977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4">
            <a:extLst>
              <a:ext uri="{FF2B5EF4-FFF2-40B4-BE49-F238E27FC236}">
                <a16:creationId xmlns:a16="http://schemas.microsoft.com/office/drawing/2014/main" id="{88DDEF77-9746-4D83-91F9-442A2487E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710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0751" y="642594"/>
            <a:ext cx="6718433" cy="174650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Junior Interclub Survey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 respondents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9F8548-BB00-45D4-9DC3-D5B57E28A447}"/>
              </a:ext>
            </a:extLst>
          </p:cNvPr>
          <p:cNvSpPr txBox="1"/>
          <p:nvPr/>
        </p:nvSpPr>
        <p:spPr>
          <a:xfrm>
            <a:off x="5016137" y="2389098"/>
            <a:ext cx="6305006" cy="4130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tabLst/>
              <a:defRPr/>
            </a:pPr>
            <a:r>
              <a:rPr kumimoji="0" lang="en-N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 panose="02020404030301010803"/>
                <a:ea typeface="+mn-ea"/>
                <a:cs typeface="+mn-cs"/>
              </a:rPr>
              <a:t>Summary</a:t>
            </a:r>
          </a:p>
          <a:p>
            <a:pPr marL="182880" marR="0" lvl="0" indent="-18288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Char char="◦"/>
              <a:tabLst/>
              <a:defRPr/>
            </a:pPr>
            <a:r>
              <a:rPr kumimoji="0" lang="en-N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 panose="02020404030301010803"/>
                <a:ea typeface="+mn-ea"/>
                <a:cs typeface="+mn-cs"/>
              </a:rPr>
              <a:t>Liked regular playing of tennis</a:t>
            </a:r>
          </a:p>
          <a:p>
            <a:pPr marL="182880" marR="0" lvl="0" indent="-18288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Char char="◦"/>
              <a:tabLst/>
              <a:defRPr/>
            </a:pPr>
            <a:r>
              <a:rPr kumimoji="0" lang="en-N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 panose="02020404030301010803"/>
                <a:ea typeface="+mn-ea"/>
                <a:cs typeface="+mn-cs"/>
              </a:rPr>
              <a:t>Kids improving</a:t>
            </a:r>
          </a:p>
          <a:p>
            <a:pPr marL="182880" marR="0" lvl="0" indent="-18288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Char char="◦"/>
              <a:tabLst/>
              <a:defRPr/>
            </a:pPr>
            <a:r>
              <a:rPr kumimoji="0" lang="en-N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 panose="02020404030301010803"/>
                <a:ea typeface="+mn-ea"/>
                <a:cs typeface="+mn-cs"/>
              </a:rPr>
              <a:t>Need more players</a:t>
            </a:r>
          </a:p>
          <a:p>
            <a:pPr marL="182880" marR="0" lvl="0" indent="-18288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Char char="◦"/>
              <a:tabLst/>
              <a:defRPr/>
            </a:pPr>
            <a:r>
              <a:rPr kumimoji="0" lang="en-N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 panose="02020404030301010803"/>
                <a:ea typeface="+mn-ea"/>
                <a:cs typeface="+mn-cs"/>
              </a:rPr>
              <a:t>Match similar ages for play</a:t>
            </a:r>
          </a:p>
          <a:p>
            <a:pPr marL="182880" marR="0" lvl="0" indent="-18288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Char char="◦"/>
              <a:tabLst/>
              <a:defRPr/>
            </a:pPr>
            <a:r>
              <a:rPr kumimoji="0" lang="en-N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 panose="02020404030301010803"/>
                <a:ea typeface="+mn-ea"/>
                <a:cs typeface="+mn-cs"/>
              </a:rPr>
              <a:t>Parents to follow etiquette</a:t>
            </a:r>
          </a:p>
          <a:p>
            <a:pPr marL="182880" marR="0" lvl="0" indent="-18288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Char char="◦"/>
              <a:tabLst/>
              <a:defRPr/>
            </a:pPr>
            <a:r>
              <a:rPr kumimoji="0" lang="en-N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 panose="02020404030301010803"/>
                <a:ea typeface="+mn-ea"/>
                <a:cs typeface="+mn-cs"/>
              </a:rPr>
              <a:t>Better systems for scoring – simplify</a:t>
            </a:r>
          </a:p>
          <a:p>
            <a:pPr marL="182880" marR="0" lvl="0" indent="-18288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Char char="◦"/>
              <a:tabLst/>
              <a:defRPr/>
            </a:pPr>
            <a:endParaRPr lang="en-NZ" sz="1400" dirty="0">
              <a:solidFill>
                <a:prstClr val="black"/>
              </a:solidFill>
              <a:latin typeface="Avenir Next LT Pro" panose="02020404030301010803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Char char="◦"/>
              <a:tabLst/>
              <a:defRPr/>
            </a:pPr>
            <a:r>
              <a:rPr kumimoji="0" lang="en-N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 panose="02020404030301010803"/>
                <a:ea typeface="+mn-ea"/>
                <a:cs typeface="+mn-cs"/>
              </a:rPr>
              <a:t>100% satisfied with format and leagues, communication and THS</a:t>
            </a:r>
          </a:p>
          <a:p>
            <a:pPr marL="182880" marR="0" lvl="0" indent="-18288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Char char="◦"/>
              <a:tabLst/>
              <a:defRPr/>
            </a:pPr>
            <a:r>
              <a:rPr kumimoji="0" lang="en-N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 panose="02020404030301010803"/>
                <a:ea typeface="+mn-ea"/>
                <a:cs typeface="+mn-cs"/>
              </a:rPr>
              <a:t>More than 80% likely or very likely to play next season</a:t>
            </a:r>
          </a:p>
          <a:p>
            <a:pPr marL="182880" marR="0" lvl="0" indent="-18288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Char char="◦"/>
              <a:tabLst/>
              <a:defRPr/>
            </a:pPr>
            <a:endParaRPr kumimoji="0" lang="en-N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 panose="02020404030301010803"/>
              <a:ea typeface="+mn-ea"/>
              <a:cs typeface="+mn-cs"/>
            </a:endParaRP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16010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6667C-2F1B-4116-AE7A-E60628F97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NZ" b="0" i="0" dirty="0">
                <a:solidFill>
                  <a:srgbClr val="333E48"/>
                </a:solidFill>
                <a:effectLst/>
                <a:latin typeface="National2"/>
              </a:rPr>
            </a:br>
            <a:r>
              <a:rPr lang="en-NZ" b="0" i="0" dirty="0">
                <a:solidFill>
                  <a:srgbClr val="333E48"/>
                </a:solidFill>
                <a:effectLst/>
                <a:latin typeface="National2"/>
              </a:rPr>
              <a:t>How many days a week can you attend squad training on a regular basis during interclub season ?</a:t>
            </a:r>
            <a:br>
              <a:rPr lang="en-NZ" b="0" i="0" dirty="0">
                <a:solidFill>
                  <a:srgbClr val="333E48"/>
                </a:solidFill>
                <a:effectLst/>
                <a:latin typeface="National2"/>
              </a:rPr>
            </a:br>
            <a:endParaRPr lang="en-NZ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1A83909-3A43-4078-BA33-852BFBBEC71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80020" y="2248911"/>
            <a:ext cx="7831959" cy="3748087"/>
          </a:xfrm>
        </p:spPr>
      </p:pic>
    </p:spTree>
    <p:extLst>
      <p:ext uri="{BB962C8B-B14F-4D97-AF65-F5344CB8AC3E}">
        <p14:creationId xmlns:p14="http://schemas.microsoft.com/office/powerpoint/2010/main" val="5508194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9C316-8214-4DEE-AB93-46CAC40CB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NZ" b="0" i="0" dirty="0">
                <a:solidFill>
                  <a:srgbClr val="333E48"/>
                </a:solidFill>
                <a:effectLst/>
                <a:latin typeface="National2"/>
              </a:rPr>
            </a:br>
            <a:r>
              <a:rPr lang="en-NZ" b="0" i="0" dirty="0">
                <a:solidFill>
                  <a:srgbClr val="333E48"/>
                </a:solidFill>
                <a:effectLst/>
                <a:latin typeface="National2"/>
              </a:rPr>
              <a:t>Are you happy with the organisation of Junior Squads training?</a:t>
            </a:r>
            <a:br>
              <a:rPr lang="en-NZ" b="0" i="0" dirty="0">
                <a:solidFill>
                  <a:srgbClr val="333E48"/>
                </a:solidFill>
                <a:effectLst/>
                <a:latin typeface="National2"/>
              </a:rPr>
            </a:br>
            <a:endParaRPr lang="en-NZ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D512893-B8BA-4681-B8C9-6F9B2A9F3CA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055812" y="2277269"/>
            <a:ext cx="7886700" cy="3400425"/>
          </a:xfrm>
        </p:spPr>
      </p:pic>
    </p:spTree>
    <p:extLst>
      <p:ext uri="{BB962C8B-B14F-4D97-AF65-F5344CB8AC3E}">
        <p14:creationId xmlns:p14="http://schemas.microsoft.com/office/powerpoint/2010/main" val="1573504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2DB56-A0B4-4518-9E63-3424A801C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291" y="731520"/>
            <a:ext cx="10058400" cy="1371600"/>
          </a:xfrm>
        </p:spPr>
        <p:txBody>
          <a:bodyPr>
            <a:normAutofit fontScale="90000"/>
          </a:bodyPr>
          <a:lstStyle/>
          <a:p>
            <a:br>
              <a:rPr lang="en-NZ" b="0" i="0" dirty="0">
                <a:solidFill>
                  <a:srgbClr val="333E48"/>
                </a:solidFill>
                <a:effectLst/>
                <a:latin typeface="National2"/>
              </a:rPr>
            </a:br>
            <a:r>
              <a:rPr lang="en-NZ" b="0" i="0" dirty="0">
                <a:solidFill>
                  <a:srgbClr val="333E48"/>
                </a:solidFill>
                <a:effectLst/>
                <a:latin typeface="National2"/>
              </a:rPr>
              <a:t>If you could change 2 things about the way squads training is run or works, what would they be?</a:t>
            </a:r>
            <a:br>
              <a:rPr lang="en-NZ" b="0" i="0" dirty="0">
                <a:solidFill>
                  <a:srgbClr val="333E48"/>
                </a:solidFill>
                <a:effectLst/>
                <a:latin typeface="National2"/>
              </a:rPr>
            </a:b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5BE4B-CAA5-4D7B-A658-9464A2A75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290" y="2107276"/>
            <a:ext cx="9379527" cy="3749040"/>
          </a:xfrm>
        </p:spPr>
        <p:txBody>
          <a:bodyPr/>
          <a:lstStyle/>
          <a:p>
            <a:r>
              <a:rPr lang="en-NZ" b="0" i="0" dirty="0">
                <a:solidFill>
                  <a:srgbClr val="333E48"/>
                </a:solidFill>
                <a:effectLst/>
                <a:latin typeface="National2"/>
              </a:rPr>
              <a:t>More challenging, more tactical training</a:t>
            </a:r>
          </a:p>
          <a:p>
            <a:r>
              <a:rPr lang="en-NZ" b="0" i="0" dirty="0">
                <a:solidFill>
                  <a:srgbClr val="333E48"/>
                </a:solidFill>
                <a:effectLst/>
                <a:latin typeface="National2"/>
              </a:rPr>
              <a:t>Nothing</a:t>
            </a:r>
            <a:endParaRPr lang="en-NZ" dirty="0">
              <a:solidFill>
                <a:srgbClr val="333E48"/>
              </a:solidFill>
              <a:latin typeface="National2"/>
            </a:endParaRPr>
          </a:p>
          <a:p>
            <a:r>
              <a:rPr lang="en-NZ" b="0" i="0" dirty="0">
                <a:solidFill>
                  <a:srgbClr val="333E48"/>
                </a:solidFill>
                <a:effectLst/>
                <a:latin typeface="National2"/>
              </a:rPr>
              <a:t>Challenge players more on their ability even if older teenager players are asked to join from time to time to improve ability of juniors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68955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E3404A-B0F9-43C0-A646-4D276560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NZ" b="0" i="0" dirty="0">
                <a:solidFill>
                  <a:srgbClr val="333E48"/>
                </a:solidFill>
                <a:effectLst/>
                <a:latin typeface="National2"/>
              </a:rPr>
            </a:br>
            <a:r>
              <a:rPr lang="en-NZ" b="0" i="0" dirty="0">
                <a:solidFill>
                  <a:srgbClr val="333E48"/>
                </a:solidFill>
                <a:effectLst/>
                <a:latin typeface="National2"/>
              </a:rPr>
              <a:t>How likely is it that you would recommend NBS Junior Interclub to a friend or colleague?</a:t>
            </a:r>
            <a:br>
              <a:rPr lang="en-NZ" b="0" i="0" dirty="0">
                <a:solidFill>
                  <a:srgbClr val="333E48"/>
                </a:solidFill>
                <a:effectLst/>
                <a:latin typeface="National2"/>
              </a:rPr>
            </a:br>
            <a:r>
              <a:rPr lang="en-NZ" b="0" i="0" dirty="0">
                <a:solidFill>
                  <a:srgbClr val="333E48"/>
                </a:solidFill>
                <a:effectLst/>
                <a:latin typeface="National2"/>
              </a:rPr>
              <a:t> NPS</a:t>
            </a:r>
            <a:endParaRPr lang="en-N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85FA31F-4863-4B57-A893-367AE0E78B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1" y="2466366"/>
            <a:ext cx="4663440" cy="3749040"/>
          </a:xfrm>
        </p:spPr>
        <p:txBody>
          <a:bodyPr/>
          <a:lstStyle/>
          <a:p>
            <a:r>
              <a:rPr lang="en-NZ" dirty="0"/>
              <a:t>NPS 0</a:t>
            </a:r>
          </a:p>
          <a:p>
            <a:r>
              <a:rPr lang="en-NZ" dirty="0"/>
              <a:t>4 respondents only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65837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B8B3C-D357-4B93-9EDE-5E1568A9F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NZ" b="0" i="0" dirty="0">
                <a:solidFill>
                  <a:srgbClr val="333E48"/>
                </a:solidFill>
                <a:effectLst/>
                <a:latin typeface="National2"/>
              </a:rPr>
            </a:br>
            <a:r>
              <a:rPr lang="en-NZ" b="0" i="0" dirty="0">
                <a:solidFill>
                  <a:srgbClr val="333E48"/>
                </a:solidFill>
                <a:effectLst/>
                <a:latin typeface="National2"/>
              </a:rPr>
              <a:t>What did you like most about this NBS Junior Interclub season?</a:t>
            </a:r>
            <a:br>
              <a:rPr lang="en-NZ" b="0" i="0" dirty="0">
                <a:solidFill>
                  <a:srgbClr val="333E48"/>
                </a:solidFill>
                <a:effectLst/>
                <a:latin typeface="National2"/>
              </a:rPr>
            </a:br>
            <a:br>
              <a:rPr lang="en-NZ" b="0" i="0" dirty="0">
                <a:solidFill>
                  <a:srgbClr val="333E48"/>
                </a:solidFill>
                <a:effectLst/>
                <a:latin typeface="National2"/>
              </a:rPr>
            </a:b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7D587-AB2E-4B87-9A53-57D2ED414E0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l"/>
            <a:r>
              <a:rPr lang="en-NZ" b="0" i="0" dirty="0">
                <a:solidFill>
                  <a:srgbClr val="333E48"/>
                </a:solidFill>
                <a:effectLst/>
                <a:latin typeface="National2"/>
              </a:rPr>
              <a:t>Children can play the sport they love and improve with every match </a:t>
            </a:r>
          </a:p>
          <a:p>
            <a:pPr algn="l" fontAlgn="t"/>
            <a:r>
              <a:rPr lang="en-NZ" b="0" i="0" dirty="0">
                <a:solidFill>
                  <a:srgbClr val="333E48"/>
                </a:solidFill>
                <a:effectLst/>
                <a:latin typeface="National2"/>
              </a:rPr>
              <a:t>Playing tennis each weekend</a:t>
            </a:r>
          </a:p>
          <a:p>
            <a:pPr algn="l"/>
            <a:r>
              <a:rPr lang="en-NZ" b="0" i="0" dirty="0">
                <a:solidFill>
                  <a:srgbClr val="333E48"/>
                </a:solidFill>
                <a:effectLst/>
                <a:latin typeface="National2"/>
              </a:rPr>
              <a:t>It was enjoyed by the kids, the competition was fair &amp; competitive. </a:t>
            </a:r>
          </a:p>
          <a:p>
            <a:pPr algn="l" fontAlgn="t"/>
            <a:r>
              <a:rPr lang="en-NZ" b="0" i="0" dirty="0">
                <a:solidFill>
                  <a:srgbClr val="333E48"/>
                </a:solidFill>
                <a:effectLst/>
                <a:latin typeface="National2"/>
              </a:rPr>
              <a:t>Regular playing opportunities</a:t>
            </a:r>
          </a:p>
          <a:p>
            <a:pPr algn="l" fontAlgn="t"/>
            <a:r>
              <a:rPr lang="en-NZ" b="0" i="0" dirty="0">
                <a:solidFill>
                  <a:srgbClr val="333E48"/>
                </a:solidFill>
                <a:effectLst/>
                <a:latin typeface="National2"/>
              </a:rPr>
              <a:t>My child improved tennis skills very well by actually playing games.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F3DC5DD-E4D8-41E8-94DF-87F37D32B50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41315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B4A6B-3964-4F62-A1FD-0351B2207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NZ" b="0" i="0" dirty="0">
                <a:solidFill>
                  <a:srgbClr val="333E48"/>
                </a:solidFill>
                <a:effectLst/>
                <a:latin typeface="National2"/>
              </a:rPr>
            </a:br>
            <a:br>
              <a:rPr lang="en-NZ" b="0" i="0" dirty="0">
                <a:solidFill>
                  <a:srgbClr val="333E48"/>
                </a:solidFill>
                <a:effectLst/>
                <a:latin typeface="National2"/>
              </a:rPr>
            </a:br>
            <a:r>
              <a:rPr lang="en-NZ" b="0" i="0" dirty="0">
                <a:solidFill>
                  <a:srgbClr val="333E48"/>
                </a:solidFill>
                <a:effectLst/>
                <a:latin typeface="National2"/>
              </a:rPr>
              <a:t>How can we improve the NBS Junior Interclub competition?</a:t>
            </a:r>
            <a:br>
              <a:rPr lang="en-NZ" b="0" i="0" dirty="0">
                <a:solidFill>
                  <a:srgbClr val="333E48"/>
                </a:solidFill>
                <a:effectLst/>
                <a:latin typeface="National2"/>
              </a:rPr>
            </a:br>
            <a:br>
              <a:rPr lang="en-NZ" b="0" i="0" dirty="0">
                <a:solidFill>
                  <a:srgbClr val="333E48"/>
                </a:solidFill>
                <a:effectLst/>
                <a:latin typeface="National2"/>
              </a:rPr>
            </a:b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DABF6-7249-4160-9C92-C37B0B237FD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b="0" i="0" dirty="0">
                <a:solidFill>
                  <a:srgbClr val="333E48"/>
                </a:solidFill>
                <a:effectLst/>
                <a:latin typeface="National2"/>
              </a:rPr>
              <a:t>Attract more competitors :-) And provide the balls to play</a:t>
            </a:r>
          </a:p>
          <a:p>
            <a:r>
              <a:rPr lang="en-NZ" b="0" i="0" dirty="0">
                <a:solidFill>
                  <a:srgbClr val="333E48"/>
                </a:solidFill>
                <a:effectLst/>
                <a:latin typeface="National2"/>
              </a:rPr>
              <a:t>Getting more players involved</a:t>
            </a:r>
          </a:p>
          <a:p>
            <a:r>
              <a:rPr lang="en-NZ" b="0" i="0" dirty="0">
                <a:solidFill>
                  <a:srgbClr val="333E48"/>
                </a:solidFill>
                <a:effectLst/>
                <a:latin typeface="National2"/>
              </a:rPr>
              <a:t>Have better systems in place. Many scores weren't entered until the last week. It was a scramble to remember scores, as the responsible person hadn't entered them. Score sheets MUST be filled in and signed by both teams, then entered on that day &amp; handed to junior convenor. Players need to commit to the season instead of all these make up games weeks later. I understand that some absences are unavoidable, so give teams a week to make up a game or they forfeit.</a:t>
            </a:r>
            <a:endParaRPr lang="en-NZ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CE277CA-ACBD-4CF6-BB0F-FBA79EB2C44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b="0" i="0" dirty="0">
                <a:solidFill>
                  <a:srgbClr val="333E48"/>
                </a:solidFill>
                <a:effectLst/>
                <a:latin typeface="National2"/>
              </a:rPr>
              <a:t>We'd like ALL parents not to speak out during the games. As we came across a couple who didn't care about the rule not to be part of it and let players to own the game/ judgement. So if you could communicate all parents and care takers thoroughly about it, it'd be appreciated.</a:t>
            </a:r>
          </a:p>
          <a:p>
            <a:r>
              <a:rPr lang="en-NZ" b="0" i="0" dirty="0">
                <a:solidFill>
                  <a:srgbClr val="333E48"/>
                </a:solidFill>
                <a:effectLst/>
                <a:latin typeface="National2"/>
              </a:rPr>
              <a:t>have kids of the same age playing each other, no point having 9yr olds playing 12/13 year olds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44001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25535-A7DB-489F-9E80-A6197614C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77982"/>
            <a:ext cx="10058400" cy="1536212"/>
          </a:xfrm>
        </p:spPr>
        <p:txBody>
          <a:bodyPr>
            <a:normAutofit fontScale="90000"/>
          </a:bodyPr>
          <a:lstStyle/>
          <a:p>
            <a:br>
              <a:rPr lang="en-NZ" b="0" i="0" dirty="0">
                <a:solidFill>
                  <a:srgbClr val="333E48"/>
                </a:solidFill>
                <a:effectLst/>
                <a:latin typeface="National2"/>
              </a:rPr>
            </a:br>
            <a:br>
              <a:rPr lang="en-NZ" b="0" i="0" dirty="0">
                <a:solidFill>
                  <a:srgbClr val="333E48"/>
                </a:solidFill>
                <a:effectLst/>
                <a:latin typeface="National2"/>
              </a:rPr>
            </a:br>
            <a:r>
              <a:rPr lang="en-NZ" b="0" i="0" dirty="0">
                <a:solidFill>
                  <a:srgbClr val="333E48"/>
                </a:solidFill>
                <a:effectLst/>
                <a:latin typeface="National2"/>
              </a:rPr>
              <a:t>In your opinion, what can we improve on for the organisation of the  junior interclub next season?</a:t>
            </a:r>
            <a:br>
              <a:rPr lang="en-NZ" b="0" i="0" dirty="0">
                <a:solidFill>
                  <a:srgbClr val="333E48"/>
                </a:solidFill>
                <a:effectLst/>
                <a:latin typeface="National2"/>
              </a:rPr>
            </a:br>
            <a:br>
              <a:rPr lang="en-NZ" b="0" i="0" dirty="0">
                <a:solidFill>
                  <a:srgbClr val="333E48"/>
                </a:solidFill>
                <a:effectLst/>
                <a:latin typeface="National2"/>
              </a:rPr>
            </a:b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6E85F-36DA-480E-9104-958F583AF58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NZ" b="0" i="0" dirty="0">
                <a:solidFill>
                  <a:srgbClr val="333E48"/>
                </a:solidFill>
                <a:effectLst/>
                <a:latin typeface="National2"/>
              </a:rPr>
              <a:t> As per above. Tennis rules, policy &amp; etiquette need to be enforced. It seemed to me that parents made up some of their own rules as they go. -Parents should NEVER be on court. -If a player keeps another player waiting on court for over 30 mins because they decided to go home and change/ have something to eat / whatever the reason was. Why was he allowed to take the court? He should have had to forfeit. That was not nice to witness. (If it was my child I would not have put up with that)</a:t>
            </a:r>
          </a:p>
          <a:p>
            <a:pPr algn="l" fontAlgn="t"/>
            <a:r>
              <a:rPr lang="en-NZ" b="0" i="0" dirty="0">
                <a:solidFill>
                  <a:srgbClr val="333E48"/>
                </a:solidFill>
                <a:effectLst/>
                <a:latin typeface="National2"/>
              </a:rPr>
              <a:t>Have ALL parents phone numbers available to managers so that managers can contact easily...sometimes took a bit of chasing to find contact details.</a:t>
            </a:r>
          </a:p>
          <a:p>
            <a:endParaRPr lang="en-NZ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89697E-0075-4395-AC99-D7104995FEF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b="0" i="0" dirty="0">
                <a:solidFill>
                  <a:srgbClr val="333E48"/>
                </a:solidFill>
                <a:effectLst/>
                <a:latin typeface="National2"/>
              </a:rPr>
              <a:t>Organisation was really good. Thank you.</a:t>
            </a:r>
          </a:p>
          <a:p>
            <a:r>
              <a:rPr lang="en-NZ" b="0" i="0" dirty="0">
                <a:solidFill>
                  <a:srgbClr val="333E48"/>
                </a:solidFill>
                <a:effectLst/>
                <a:latin typeface="National2"/>
              </a:rPr>
              <a:t>it was organised quite well so no improvements there</a:t>
            </a:r>
            <a:endParaRPr lang="en-NZ" dirty="0">
              <a:solidFill>
                <a:srgbClr val="333E48"/>
              </a:solidFill>
              <a:latin typeface="National2"/>
            </a:endParaRPr>
          </a:p>
          <a:p>
            <a:r>
              <a:rPr lang="en-NZ" dirty="0">
                <a:solidFill>
                  <a:srgbClr val="333E48"/>
                </a:solidFill>
                <a:latin typeface="National2"/>
              </a:rPr>
              <a:t>All good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64107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6E4DE-CEF9-4B0E-B555-BC5A6EB8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NZ" b="0" i="0" dirty="0">
                <a:solidFill>
                  <a:srgbClr val="333E48"/>
                </a:solidFill>
                <a:effectLst/>
                <a:latin typeface="National2"/>
              </a:rPr>
            </a:br>
            <a:r>
              <a:rPr lang="en-NZ" b="0" i="0" dirty="0">
                <a:solidFill>
                  <a:srgbClr val="333E48"/>
                </a:solidFill>
                <a:effectLst/>
                <a:latin typeface="National2"/>
              </a:rPr>
              <a:t>Are you satisfied with the format and leagues offered this season?</a:t>
            </a:r>
            <a:br>
              <a:rPr lang="en-NZ" b="0" i="0" dirty="0">
                <a:solidFill>
                  <a:srgbClr val="333E48"/>
                </a:solidFill>
                <a:effectLst/>
                <a:latin typeface="National2"/>
              </a:rPr>
            </a:b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1B5F9-2955-4EED-9CFF-B3316700DF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NZ" dirty="0"/>
              <a:t>Yes 100%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F4884-D884-4A49-A273-62470D283C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69073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E3805-8B07-433F-B3D3-842BDB89B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NZ" b="0" i="0" dirty="0">
                <a:solidFill>
                  <a:srgbClr val="333E48"/>
                </a:solidFill>
                <a:effectLst/>
                <a:latin typeface="National2"/>
              </a:rPr>
            </a:br>
            <a:r>
              <a:rPr lang="en-NZ" b="0" i="0" dirty="0">
                <a:solidFill>
                  <a:srgbClr val="333E48"/>
                </a:solidFill>
                <a:effectLst/>
                <a:latin typeface="National2"/>
              </a:rPr>
              <a:t>How would you improve the current format, leagues next season?</a:t>
            </a:r>
            <a:br>
              <a:rPr lang="en-NZ" b="0" i="0" dirty="0">
                <a:solidFill>
                  <a:srgbClr val="333E48"/>
                </a:solidFill>
                <a:effectLst/>
                <a:latin typeface="National2"/>
              </a:rPr>
            </a:b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E0175-2FEE-40AE-84DF-B60749B06D9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l" fontAlgn="t"/>
            <a:r>
              <a:rPr lang="en-NZ" b="0" i="0" dirty="0">
                <a:solidFill>
                  <a:srgbClr val="333E48"/>
                </a:solidFill>
                <a:effectLst/>
                <a:latin typeface="National2"/>
              </a:rPr>
              <a:t>A girl and a boy format worked quite well in a team</a:t>
            </a:r>
          </a:p>
          <a:p>
            <a:endParaRPr lang="en-NZ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BD952-B56B-4B24-927A-F99B044E50A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56528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E3280-A327-4133-AE19-3493B12ED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NZ" b="0" i="0" dirty="0">
                <a:solidFill>
                  <a:srgbClr val="333E48"/>
                </a:solidFill>
                <a:effectLst/>
                <a:latin typeface="National2"/>
              </a:rPr>
            </a:br>
            <a:r>
              <a:rPr lang="en-NZ" b="0" i="0" dirty="0">
                <a:solidFill>
                  <a:srgbClr val="333E48"/>
                </a:solidFill>
                <a:effectLst/>
                <a:latin typeface="National2"/>
              </a:rPr>
              <a:t>How likely are you to play in the junior interclub in 2021 -2022?</a:t>
            </a:r>
            <a:br>
              <a:rPr lang="en-NZ" b="0" i="0" dirty="0">
                <a:solidFill>
                  <a:srgbClr val="333E48"/>
                </a:solidFill>
                <a:effectLst/>
                <a:latin typeface="National2"/>
              </a:rPr>
            </a:b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0BD15-CF4D-49FE-ADF0-BEABCC9B4FB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NZ" dirty="0"/>
              <a:t>Very likely 16.67%</a:t>
            </a:r>
          </a:p>
          <a:p>
            <a:r>
              <a:rPr lang="en-NZ" dirty="0"/>
              <a:t>Likely 66.67%</a:t>
            </a:r>
          </a:p>
          <a:p>
            <a:r>
              <a:rPr lang="en-NZ" dirty="0"/>
              <a:t>Neither likely nor unlikely 0%</a:t>
            </a:r>
          </a:p>
          <a:p>
            <a:r>
              <a:rPr lang="en-NZ" dirty="0"/>
              <a:t>Unlikely 16.67%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2B3956D-4ACA-45DB-A6DB-D7E50856069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61125" y="2741530"/>
            <a:ext cx="4664075" cy="2471902"/>
          </a:xfrm>
        </p:spPr>
      </p:pic>
    </p:spTree>
    <p:extLst>
      <p:ext uri="{BB962C8B-B14F-4D97-AF65-F5344CB8AC3E}">
        <p14:creationId xmlns:p14="http://schemas.microsoft.com/office/powerpoint/2010/main" val="22430277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38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E462D"/>
      </a:accent1>
      <a:accent2>
        <a:srgbClr val="595A85"/>
      </a:accent2>
      <a:accent3>
        <a:srgbClr val="8D6F5B"/>
      </a:accent3>
      <a:accent4>
        <a:srgbClr val="FABD2F"/>
      </a:accent4>
      <a:accent5>
        <a:srgbClr val="AF8073"/>
      </a:accent5>
      <a:accent6>
        <a:srgbClr val="787880"/>
      </a:accent6>
      <a:hlink>
        <a:srgbClr val="CC8D00"/>
      </a:hlink>
      <a:folHlink>
        <a:srgbClr val="82829E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659927E4-E194-47BE-91C2-B87D50CF51D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34A532A-EA0D-41F9-B458-AF9358EF2F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92E9E5-79AF-4029-8FCA-9C327D54FD8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{F2CB054A-0F9E-4082-898D-351028BC547C}tf56410444_win32</Template>
  <TotalTime>56</TotalTime>
  <Words>939</Words>
  <Application>Microsoft Office PowerPoint</Application>
  <PresentationFormat>Widescreen</PresentationFormat>
  <Paragraphs>83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Avenir Next LT Pro</vt:lpstr>
      <vt:lpstr>Avenir Next LT Pro Light</vt:lpstr>
      <vt:lpstr>Garamond</vt:lpstr>
      <vt:lpstr>National2</vt:lpstr>
      <vt:lpstr>SavonVTI</vt:lpstr>
      <vt:lpstr>Junior Interclub Survey Season 2020-2021</vt:lpstr>
      <vt:lpstr>Junior Interclub Survey 4 respondents</vt:lpstr>
      <vt:lpstr> How likely is it that you would recommend NBS Junior Interclub to a friend or colleague?  NPS</vt:lpstr>
      <vt:lpstr> What did you like most about this NBS Junior Interclub season?  </vt:lpstr>
      <vt:lpstr>  How can we improve the NBS Junior Interclub competition?  </vt:lpstr>
      <vt:lpstr>  In your opinion, what can we improve on for the organisation of the  junior interclub next season?  </vt:lpstr>
      <vt:lpstr> Are you satisfied with the format and leagues offered this season? </vt:lpstr>
      <vt:lpstr> How would you improve the current format, leagues next season? </vt:lpstr>
      <vt:lpstr> How likely are you to play in the junior interclub in 2021 -2022? </vt:lpstr>
      <vt:lpstr> Communication to families and clubs: Were you satisfied? </vt:lpstr>
      <vt:lpstr> Were you happy with the organisation of Tennis Hot Shots this year? </vt:lpstr>
      <vt:lpstr>Junior Squads Survey 4 respondents</vt:lpstr>
      <vt:lpstr> How likely is it that you would recommend NBTA Junior Squads Program to a friend or colleague? </vt:lpstr>
      <vt:lpstr>What did you like most about the Squads Training?</vt:lpstr>
      <vt:lpstr> How can we improve Squads training? </vt:lpstr>
      <vt:lpstr> In your opinion, what is the goal of the squads program? </vt:lpstr>
      <vt:lpstr> How many sessions per week should the junior squads training include? </vt:lpstr>
      <vt:lpstr> When should the Junior Squads Training program run? </vt:lpstr>
      <vt:lpstr> How likely are you to play in the junior interclub in 2021 -2022? </vt:lpstr>
      <vt:lpstr> How many days a week can you attend squad training on a regular basis during interclub season ? </vt:lpstr>
      <vt:lpstr> Are you happy with the organisation of Junior Squads training? </vt:lpstr>
      <vt:lpstr> If you could change 2 things about the way squads training is run or works, what would they be?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Muriel Ronen</dc:creator>
  <cp:lastModifiedBy>Muriel Ronen</cp:lastModifiedBy>
  <cp:revision>12</cp:revision>
  <dcterms:created xsi:type="dcterms:W3CDTF">2021-05-01T04:37:44Z</dcterms:created>
  <dcterms:modified xsi:type="dcterms:W3CDTF">2021-05-01T05:46:07Z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