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511" r:id="rId2"/>
    <p:sldId id="258" r:id="rId3"/>
    <p:sldId id="513" r:id="rId4"/>
    <p:sldId id="527" r:id="rId5"/>
    <p:sldId id="544" r:id="rId6"/>
    <p:sldId id="550" r:id="rId7"/>
    <p:sldId id="498" r:id="rId8"/>
    <p:sldId id="551" r:id="rId9"/>
    <p:sldId id="515" r:id="rId10"/>
    <p:sldId id="521" r:id="rId11"/>
    <p:sldId id="525" r:id="rId12"/>
    <p:sldId id="518" r:id="rId13"/>
    <p:sldId id="517" r:id="rId14"/>
    <p:sldId id="526" r:id="rId15"/>
    <p:sldId id="522" r:id="rId16"/>
    <p:sldId id="523" r:id="rId17"/>
    <p:sldId id="524" r:id="rId18"/>
    <p:sldId id="516" r:id="rId19"/>
    <p:sldId id="547" r:id="rId20"/>
    <p:sldId id="546" r:id="rId21"/>
    <p:sldId id="548" r:id="rId22"/>
    <p:sldId id="529" r:id="rId23"/>
    <p:sldId id="530" r:id="rId24"/>
    <p:sldId id="512" r:id="rId25"/>
    <p:sldId id="537" r:id="rId26"/>
    <p:sldId id="541" r:id="rId27"/>
    <p:sldId id="542" r:id="rId28"/>
    <p:sldId id="531" r:id="rId29"/>
    <p:sldId id="535" r:id="rId30"/>
    <p:sldId id="538" r:id="rId31"/>
    <p:sldId id="539" r:id="rId32"/>
    <p:sldId id="532" r:id="rId33"/>
    <p:sldId id="540" r:id="rId34"/>
    <p:sldId id="543" r:id="rId35"/>
    <p:sldId id="549" r:id="rId3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E9EDF4"/>
    <a:srgbClr val="FFA7A7"/>
    <a:srgbClr val="FF9393"/>
    <a:srgbClr val="D0D8E8"/>
    <a:srgbClr val="CCFFCC"/>
    <a:srgbClr val="00E246"/>
    <a:srgbClr val="B4C7E7"/>
    <a:srgbClr val="3333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6" autoAdjust="0"/>
    <p:restoredTop sz="94660"/>
  </p:normalViewPr>
  <p:slideViewPr>
    <p:cSldViewPr snapToGrid="0">
      <p:cViewPr varScale="1">
        <p:scale>
          <a:sx n="97" d="100"/>
          <a:sy n="97" d="100"/>
        </p:scale>
        <p:origin x="96" y="38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CF953-29BC-4175-B228-C52E5DE8BFF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E4D07E-F4F3-4AA8-A365-CA33037BE35F}">
      <dgm:prSet phldrT="[Text]" custT="1"/>
      <dgm:spPr/>
      <dgm:t>
        <a:bodyPr/>
        <a:lstStyle/>
        <a:p>
          <a:r>
            <a:rPr lang="en-US" sz="1200" b="1" dirty="0"/>
            <a:t>HVT MANAGEMENT COMMITTEE</a:t>
          </a:r>
        </a:p>
      </dgm:t>
    </dgm:pt>
    <dgm:pt modelId="{D917D49F-25C7-4242-AF5F-32C2B5C3F5FF}" type="parTrans" cxnId="{3B1F355F-C7AB-442B-B674-F1C83CCF9927}">
      <dgm:prSet/>
      <dgm:spPr/>
      <dgm:t>
        <a:bodyPr/>
        <a:lstStyle/>
        <a:p>
          <a:endParaRPr lang="en-US"/>
        </a:p>
      </dgm:t>
    </dgm:pt>
    <dgm:pt modelId="{235E2656-A848-49D2-A6AD-4D0FAB8E8E83}" type="sibTrans" cxnId="{3B1F355F-C7AB-442B-B674-F1C83CCF9927}">
      <dgm:prSet/>
      <dgm:spPr/>
      <dgm:t>
        <a:bodyPr/>
        <a:lstStyle/>
        <a:p>
          <a:endParaRPr lang="en-US"/>
        </a:p>
      </dgm:t>
    </dgm:pt>
    <dgm:pt modelId="{90DE5D7E-F835-4BD3-9EEA-F3FFE0EE485A}" type="asst">
      <dgm:prSet phldrT="[Text]" custT="1"/>
      <dgm:spPr>
        <a:solidFill>
          <a:srgbClr val="00B050"/>
        </a:solidFill>
      </dgm:spPr>
      <dgm:t>
        <a:bodyPr/>
        <a:lstStyle/>
        <a:p>
          <a:r>
            <a:rPr lang="en-US" sz="1200" b="1" dirty="0"/>
            <a:t>MP DEVELOPMENT COMMITTEE</a:t>
          </a:r>
        </a:p>
      </dgm:t>
    </dgm:pt>
    <dgm:pt modelId="{C1647743-F278-4B70-9145-9801B75A9028}" type="parTrans" cxnId="{1802802B-1BB1-4674-81BD-8AEE549B7BFF}">
      <dgm:prSet/>
      <dgm:spPr/>
      <dgm:t>
        <a:bodyPr/>
        <a:lstStyle/>
        <a:p>
          <a:endParaRPr lang="en-US"/>
        </a:p>
      </dgm:t>
    </dgm:pt>
    <dgm:pt modelId="{81768D50-C23C-4E5B-87E4-241C4E1858C4}" type="sibTrans" cxnId="{1802802B-1BB1-4674-81BD-8AEE549B7BFF}">
      <dgm:prSet/>
      <dgm:spPr/>
      <dgm:t>
        <a:bodyPr/>
        <a:lstStyle/>
        <a:p>
          <a:endParaRPr lang="en-US"/>
        </a:p>
      </dgm:t>
    </dgm:pt>
    <dgm:pt modelId="{E757A949-859C-4780-B30E-279F0FE5B927}">
      <dgm:prSet phldrT="[Text]" custT="1"/>
      <dgm:spPr>
        <a:solidFill>
          <a:srgbClr val="00B050"/>
        </a:solidFill>
      </dgm:spPr>
      <dgm:t>
        <a:bodyPr/>
        <a:lstStyle/>
        <a:p>
          <a:r>
            <a:rPr lang="en-US" sz="1200" dirty="0"/>
            <a:t>FUNDRAISING &amp; SPONSORSHIP GROUP</a:t>
          </a:r>
        </a:p>
      </dgm:t>
    </dgm:pt>
    <dgm:pt modelId="{596102A1-56FE-4E62-A03B-5F72C83D55D6}" type="parTrans" cxnId="{EE23E0A0-8866-4EBD-94A9-ACDBFBB9ABF6}">
      <dgm:prSet/>
      <dgm:spPr/>
      <dgm:t>
        <a:bodyPr/>
        <a:lstStyle/>
        <a:p>
          <a:endParaRPr lang="en-US"/>
        </a:p>
      </dgm:t>
    </dgm:pt>
    <dgm:pt modelId="{A3104C11-C345-406E-A8F5-671D3DED6B67}" type="sibTrans" cxnId="{EE23E0A0-8866-4EBD-94A9-ACDBFBB9ABF6}">
      <dgm:prSet/>
      <dgm:spPr/>
      <dgm:t>
        <a:bodyPr/>
        <a:lstStyle/>
        <a:p>
          <a:endParaRPr lang="en-US"/>
        </a:p>
      </dgm:t>
    </dgm:pt>
    <dgm:pt modelId="{9D52BD50-854C-4777-BE3A-66DC6CC08035}">
      <dgm:prSet phldrT="[Text]" custT="1"/>
      <dgm:spPr>
        <a:solidFill>
          <a:srgbClr val="00B050"/>
        </a:solidFill>
      </dgm:spPr>
      <dgm:t>
        <a:bodyPr/>
        <a:lstStyle/>
        <a:p>
          <a:r>
            <a:rPr lang="en-US" sz="1200" dirty="0"/>
            <a:t>PAVILION / ACCESS &amp; GROUNDS GROUP</a:t>
          </a:r>
        </a:p>
      </dgm:t>
    </dgm:pt>
    <dgm:pt modelId="{E0A18F67-DEBE-43D0-A533-3D39B072891C}" type="parTrans" cxnId="{58ECC554-7215-4419-8762-A8567A3B93AD}">
      <dgm:prSet/>
      <dgm:spPr/>
      <dgm:t>
        <a:bodyPr/>
        <a:lstStyle/>
        <a:p>
          <a:endParaRPr lang="en-US"/>
        </a:p>
      </dgm:t>
    </dgm:pt>
    <dgm:pt modelId="{A18268BD-2F7C-4F56-87C3-57DB531E5596}" type="sibTrans" cxnId="{58ECC554-7215-4419-8762-A8567A3B93AD}">
      <dgm:prSet/>
      <dgm:spPr/>
      <dgm:t>
        <a:bodyPr/>
        <a:lstStyle/>
        <a:p>
          <a:endParaRPr lang="en-US"/>
        </a:p>
      </dgm:t>
    </dgm:pt>
    <dgm:pt modelId="{7BAA4997-968D-4043-80ED-411E7D9FF2F7}">
      <dgm:prSet phldrT="[Text]" custT="1"/>
      <dgm:spPr>
        <a:solidFill>
          <a:srgbClr val="00B050"/>
        </a:solidFill>
      </dgm:spPr>
      <dgm:t>
        <a:bodyPr/>
        <a:lstStyle/>
        <a:p>
          <a:r>
            <a:rPr lang="en-US" sz="1200" dirty="0"/>
            <a:t>INDOOR COURT STRUCTURE </a:t>
          </a:r>
          <a:br>
            <a:rPr lang="en-US" sz="1200" dirty="0"/>
          </a:br>
          <a:r>
            <a:rPr lang="en-US" sz="1200" dirty="0"/>
            <a:t>GROUP</a:t>
          </a:r>
        </a:p>
      </dgm:t>
    </dgm:pt>
    <dgm:pt modelId="{8984E1A1-3221-40A2-8A96-A88B039EAFFC}" type="parTrans" cxnId="{61072BD2-BC68-40E7-9C5D-F7458BBF7301}">
      <dgm:prSet/>
      <dgm:spPr/>
      <dgm:t>
        <a:bodyPr/>
        <a:lstStyle/>
        <a:p>
          <a:endParaRPr lang="en-US"/>
        </a:p>
      </dgm:t>
    </dgm:pt>
    <dgm:pt modelId="{D6A9C254-C3F9-4546-9902-43F0F65C2AFE}" type="sibTrans" cxnId="{61072BD2-BC68-40E7-9C5D-F7458BBF7301}">
      <dgm:prSet/>
      <dgm:spPr/>
      <dgm:t>
        <a:bodyPr/>
        <a:lstStyle/>
        <a:p>
          <a:endParaRPr lang="en-US"/>
        </a:p>
      </dgm:t>
    </dgm:pt>
    <dgm:pt modelId="{B00772DD-9DE1-4E0C-9B4A-0DE56A38B077}" type="pres">
      <dgm:prSet presAssocID="{988CF953-29BC-4175-B228-C52E5DE8BFF1}" presName="hierChild1" presStyleCnt="0">
        <dgm:presLayoutVars>
          <dgm:orgChart val="1"/>
          <dgm:chPref val="1"/>
          <dgm:dir/>
          <dgm:animOne val="branch"/>
          <dgm:animLvl val="lvl"/>
          <dgm:resizeHandles/>
        </dgm:presLayoutVars>
      </dgm:prSet>
      <dgm:spPr/>
      <dgm:t>
        <a:bodyPr/>
        <a:lstStyle/>
        <a:p>
          <a:endParaRPr lang="en-NZ"/>
        </a:p>
      </dgm:t>
    </dgm:pt>
    <dgm:pt modelId="{6E47E555-37F9-4112-9885-4AD24A3C7D4B}" type="pres">
      <dgm:prSet presAssocID="{BCE4D07E-F4F3-4AA8-A365-CA33037BE35F}" presName="hierRoot1" presStyleCnt="0">
        <dgm:presLayoutVars>
          <dgm:hierBranch val="init"/>
        </dgm:presLayoutVars>
      </dgm:prSet>
      <dgm:spPr/>
    </dgm:pt>
    <dgm:pt modelId="{6AD7D85D-E7AD-4473-AED6-48266CA4F724}" type="pres">
      <dgm:prSet presAssocID="{BCE4D07E-F4F3-4AA8-A365-CA33037BE35F}" presName="rootComposite1" presStyleCnt="0"/>
      <dgm:spPr/>
    </dgm:pt>
    <dgm:pt modelId="{269D2392-D3D8-4FFA-8E61-F6D886779C78}" type="pres">
      <dgm:prSet presAssocID="{BCE4D07E-F4F3-4AA8-A365-CA33037BE35F}" presName="rootText1" presStyleLbl="node0" presStyleIdx="0" presStyleCnt="1" custLinFactNeighborY="-31960">
        <dgm:presLayoutVars>
          <dgm:chPref val="3"/>
        </dgm:presLayoutVars>
      </dgm:prSet>
      <dgm:spPr/>
      <dgm:t>
        <a:bodyPr/>
        <a:lstStyle/>
        <a:p>
          <a:endParaRPr lang="en-NZ"/>
        </a:p>
      </dgm:t>
    </dgm:pt>
    <dgm:pt modelId="{697E8C3A-026B-480D-BC54-D038D8361733}" type="pres">
      <dgm:prSet presAssocID="{BCE4D07E-F4F3-4AA8-A365-CA33037BE35F}" presName="rootConnector1" presStyleLbl="node1" presStyleIdx="0" presStyleCnt="0"/>
      <dgm:spPr/>
      <dgm:t>
        <a:bodyPr/>
        <a:lstStyle/>
        <a:p>
          <a:endParaRPr lang="en-NZ"/>
        </a:p>
      </dgm:t>
    </dgm:pt>
    <dgm:pt modelId="{E4558D45-755C-4F51-9B16-AEB0EFE250B3}" type="pres">
      <dgm:prSet presAssocID="{BCE4D07E-F4F3-4AA8-A365-CA33037BE35F}" presName="hierChild2" presStyleCnt="0"/>
      <dgm:spPr/>
    </dgm:pt>
    <dgm:pt modelId="{BEEEF90A-2AB2-4892-9E8D-9D878EA75DD9}" type="pres">
      <dgm:prSet presAssocID="{596102A1-56FE-4E62-A03B-5F72C83D55D6}" presName="Name37" presStyleLbl="parChTrans1D2" presStyleIdx="0" presStyleCnt="4"/>
      <dgm:spPr/>
      <dgm:t>
        <a:bodyPr/>
        <a:lstStyle/>
        <a:p>
          <a:endParaRPr lang="en-NZ"/>
        </a:p>
      </dgm:t>
    </dgm:pt>
    <dgm:pt modelId="{447BE9F5-7416-4DA2-AD19-F639C46002A1}" type="pres">
      <dgm:prSet presAssocID="{E757A949-859C-4780-B30E-279F0FE5B927}" presName="hierRoot2" presStyleCnt="0">
        <dgm:presLayoutVars>
          <dgm:hierBranch val="init"/>
        </dgm:presLayoutVars>
      </dgm:prSet>
      <dgm:spPr/>
    </dgm:pt>
    <dgm:pt modelId="{CAFBE100-933F-4428-82EB-A8152F7BBC8E}" type="pres">
      <dgm:prSet presAssocID="{E757A949-859C-4780-B30E-279F0FE5B927}" presName="rootComposite" presStyleCnt="0"/>
      <dgm:spPr/>
    </dgm:pt>
    <dgm:pt modelId="{8BFA21F0-3C35-42F8-856D-1585B8AFE577}" type="pres">
      <dgm:prSet presAssocID="{E757A949-859C-4780-B30E-279F0FE5B927}" presName="rootText" presStyleLbl="node2" presStyleIdx="0" presStyleCnt="3">
        <dgm:presLayoutVars>
          <dgm:chPref val="3"/>
        </dgm:presLayoutVars>
      </dgm:prSet>
      <dgm:spPr/>
      <dgm:t>
        <a:bodyPr/>
        <a:lstStyle/>
        <a:p>
          <a:endParaRPr lang="en-NZ"/>
        </a:p>
      </dgm:t>
    </dgm:pt>
    <dgm:pt modelId="{526F3DC1-16A5-475C-8084-868B77170778}" type="pres">
      <dgm:prSet presAssocID="{E757A949-859C-4780-B30E-279F0FE5B927}" presName="rootConnector" presStyleLbl="node2" presStyleIdx="0" presStyleCnt="3"/>
      <dgm:spPr/>
      <dgm:t>
        <a:bodyPr/>
        <a:lstStyle/>
        <a:p>
          <a:endParaRPr lang="en-NZ"/>
        </a:p>
      </dgm:t>
    </dgm:pt>
    <dgm:pt modelId="{FF80E92A-976B-4BBD-92C1-E36DA1FFAF29}" type="pres">
      <dgm:prSet presAssocID="{E757A949-859C-4780-B30E-279F0FE5B927}" presName="hierChild4" presStyleCnt="0"/>
      <dgm:spPr/>
    </dgm:pt>
    <dgm:pt modelId="{E1201F00-986B-4370-96B2-6BF6B1FEB343}" type="pres">
      <dgm:prSet presAssocID="{E757A949-859C-4780-B30E-279F0FE5B927}" presName="hierChild5" presStyleCnt="0"/>
      <dgm:spPr/>
    </dgm:pt>
    <dgm:pt modelId="{F9C0F4DF-D294-4E65-87A8-ACDB568B1369}" type="pres">
      <dgm:prSet presAssocID="{E0A18F67-DEBE-43D0-A533-3D39B072891C}" presName="Name37" presStyleLbl="parChTrans1D2" presStyleIdx="1" presStyleCnt="4"/>
      <dgm:spPr/>
      <dgm:t>
        <a:bodyPr/>
        <a:lstStyle/>
        <a:p>
          <a:endParaRPr lang="en-NZ"/>
        </a:p>
      </dgm:t>
    </dgm:pt>
    <dgm:pt modelId="{7C9FC180-BF66-4936-9ABF-6022BA153F18}" type="pres">
      <dgm:prSet presAssocID="{9D52BD50-854C-4777-BE3A-66DC6CC08035}" presName="hierRoot2" presStyleCnt="0">
        <dgm:presLayoutVars>
          <dgm:hierBranch val="init"/>
        </dgm:presLayoutVars>
      </dgm:prSet>
      <dgm:spPr/>
    </dgm:pt>
    <dgm:pt modelId="{7249EBE5-26EB-4F61-A1DD-33E183124DCA}" type="pres">
      <dgm:prSet presAssocID="{9D52BD50-854C-4777-BE3A-66DC6CC08035}" presName="rootComposite" presStyleCnt="0"/>
      <dgm:spPr/>
    </dgm:pt>
    <dgm:pt modelId="{3E1BAF9C-9144-4D5E-AF94-4FA07AF95234}" type="pres">
      <dgm:prSet presAssocID="{9D52BD50-854C-4777-BE3A-66DC6CC08035}" presName="rootText" presStyleLbl="node2" presStyleIdx="1" presStyleCnt="3">
        <dgm:presLayoutVars>
          <dgm:chPref val="3"/>
        </dgm:presLayoutVars>
      </dgm:prSet>
      <dgm:spPr/>
      <dgm:t>
        <a:bodyPr/>
        <a:lstStyle/>
        <a:p>
          <a:endParaRPr lang="en-NZ"/>
        </a:p>
      </dgm:t>
    </dgm:pt>
    <dgm:pt modelId="{39B50F4F-DE02-41FA-8A27-2432D5D603C5}" type="pres">
      <dgm:prSet presAssocID="{9D52BD50-854C-4777-BE3A-66DC6CC08035}" presName="rootConnector" presStyleLbl="node2" presStyleIdx="1" presStyleCnt="3"/>
      <dgm:spPr/>
      <dgm:t>
        <a:bodyPr/>
        <a:lstStyle/>
        <a:p>
          <a:endParaRPr lang="en-NZ"/>
        </a:p>
      </dgm:t>
    </dgm:pt>
    <dgm:pt modelId="{20E5BEB4-FAB8-408F-9893-77C5565E5FC9}" type="pres">
      <dgm:prSet presAssocID="{9D52BD50-854C-4777-BE3A-66DC6CC08035}" presName="hierChild4" presStyleCnt="0"/>
      <dgm:spPr/>
    </dgm:pt>
    <dgm:pt modelId="{427C99FB-92CA-456C-A015-3B12856BFE01}" type="pres">
      <dgm:prSet presAssocID="{9D52BD50-854C-4777-BE3A-66DC6CC08035}" presName="hierChild5" presStyleCnt="0"/>
      <dgm:spPr/>
    </dgm:pt>
    <dgm:pt modelId="{0B124A47-ABA5-4881-9049-C6B98EFD0E90}" type="pres">
      <dgm:prSet presAssocID="{8984E1A1-3221-40A2-8A96-A88B039EAFFC}" presName="Name37" presStyleLbl="parChTrans1D2" presStyleIdx="2" presStyleCnt="4"/>
      <dgm:spPr/>
      <dgm:t>
        <a:bodyPr/>
        <a:lstStyle/>
        <a:p>
          <a:endParaRPr lang="en-NZ"/>
        </a:p>
      </dgm:t>
    </dgm:pt>
    <dgm:pt modelId="{692826DB-FB4A-4E3E-B58C-64B0E5BBA720}" type="pres">
      <dgm:prSet presAssocID="{7BAA4997-968D-4043-80ED-411E7D9FF2F7}" presName="hierRoot2" presStyleCnt="0">
        <dgm:presLayoutVars>
          <dgm:hierBranch val="init"/>
        </dgm:presLayoutVars>
      </dgm:prSet>
      <dgm:spPr/>
    </dgm:pt>
    <dgm:pt modelId="{F495DF59-AF64-4E99-A96C-AC39C9B98B8E}" type="pres">
      <dgm:prSet presAssocID="{7BAA4997-968D-4043-80ED-411E7D9FF2F7}" presName="rootComposite" presStyleCnt="0"/>
      <dgm:spPr/>
    </dgm:pt>
    <dgm:pt modelId="{90925DBF-2EA3-4A81-ADE2-1197ACE5E785}" type="pres">
      <dgm:prSet presAssocID="{7BAA4997-968D-4043-80ED-411E7D9FF2F7}" presName="rootText" presStyleLbl="node2" presStyleIdx="2" presStyleCnt="3">
        <dgm:presLayoutVars>
          <dgm:chPref val="3"/>
        </dgm:presLayoutVars>
      </dgm:prSet>
      <dgm:spPr/>
      <dgm:t>
        <a:bodyPr/>
        <a:lstStyle/>
        <a:p>
          <a:endParaRPr lang="en-NZ"/>
        </a:p>
      </dgm:t>
    </dgm:pt>
    <dgm:pt modelId="{6793BFA9-244D-475D-8AC4-48AA3FC5EB09}" type="pres">
      <dgm:prSet presAssocID="{7BAA4997-968D-4043-80ED-411E7D9FF2F7}" presName="rootConnector" presStyleLbl="node2" presStyleIdx="2" presStyleCnt="3"/>
      <dgm:spPr/>
      <dgm:t>
        <a:bodyPr/>
        <a:lstStyle/>
        <a:p>
          <a:endParaRPr lang="en-NZ"/>
        </a:p>
      </dgm:t>
    </dgm:pt>
    <dgm:pt modelId="{17EEF543-CB19-4B1F-BA54-A7646B1A707E}" type="pres">
      <dgm:prSet presAssocID="{7BAA4997-968D-4043-80ED-411E7D9FF2F7}" presName="hierChild4" presStyleCnt="0"/>
      <dgm:spPr/>
    </dgm:pt>
    <dgm:pt modelId="{3E13B054-6743-4DAA-9461-EE8CDFCFFC81}" type="pres">
      <dgm:prSet presAssocID="{7BAA4997-968D-4043-80ED-411E7D9FF2F7}" presName="hierChild5" presStyleCnt="0"/>
      <dgm:spPr/>
    </dgm:pt>
    <dgm:pt modelId="{620B670B-D4AD-4AC8-BE40-B6F68D4A537B}" type="pres">
      <dgm:prSet presAssocID="{BCE4D07E-F4F3-4AA8-A365-CA33037BE35F}" presName="hierChild3" presStyleCnt="0"/>
      <dgm:spPr/>
    </dgm:pt>
    <dgm:pt modelId="{C08E9703-4710-4636-923A-FC997DD2BF61}" type="pres">
      <dgm:prSet presAssocID="{C1647743-F278-4B70-9145-9801B75A9028}" presName="Name111" presStyleLbl="parChTrans1D2" presStyleIdx="3" presStyleCnt="4"/>
      <dgm:spPr/>
      <dgm:t>
        <a:bodyPr/>
        <a:lstStyle/>
        <a:p>
          <a:endParaRPr lang="en-NZ"/>
        </a:p>
      </dgm:t>
    </dgm:pt>
    <dgm:pt modelId="{E8108416-3639-475C-8AC6-78F155961C73}" type="pres">
      <dgm:prSet presAssocID="{90DE5D7E-F835-4BD3-9EEA-F3FFE0EE485A}" presName="hierRoot3" presStyleCnt="0">
        <dgm:presLayoutVars>
          <dgm:hierBranch val="init"/>
        </dgm:presLayoutVars>
      </dgm:prSet>
      <dgm:spPr/>
    </dgm:pt>
    <dgm:pt modelId="{C98D541A-4F30-4DA7-8D38-E07EAAD152B9}" type="pres">
      <dgm:prSet presAssocID="{90DE5D7E-F835-4BD3-9EEA-F3FFE0EE485A}" presName="rootComposite3" presStyleCnt="0"/>
      <dgm:spPr/>
    </dgm:pt>
    <dgm:pt modelId="{9B357B91-5279-4763-940F-867F4093995D}" type="pres">
      <dgm:prSet presAssocID="{90DE5D7E-F835-4BD3-9EEA-F3FFE0EE485A}" presName="rootText3" presStyleLbl="asst1" presStyleIdx="0" presStyleCnt="1" custLinFactNeighborX="-9821" custLinFactNeighborY="-27527">
        <dgm:presLayoutVars>
          <dgm:chPref val="3"/>
        </dgm:presLayoutVars>
      </dgm:prSet>
      <dgm:spPr/>
      <dgm:t>
        <a:bodyPr/>
        <a:lstStyle/>
        <a:p>
          <a:endParaRPr lang="en-NZ"/>
        </a:p>
      </dgm:t>
    </dgm:pt>
    <dgm:pt modelId="{E5436A6E-6147-411E-BAF8-8BBEA815E946}" type="pres">
      <dgm:prSet presAssocID="{90DE5D7E-F835-4BD3-9EEA-F3FFE0EE485A}" presName="rootConnector3" presStyleLbl="asst1" presStyleIdx="0" presStyleCnt="1"/>
      <dgm:spPr/>
      <dgm:t>
        <a:bodyPr/>
        <a:lstStyle/>
        <a:p>
          <a:endParaRPr lang="en-NZ"/>
        </a:p>
      </dgm:t>
    </dgm:pt>
    <dgm:pt modelId="{7827C61D-F1F5-417C-BF45-EA786A580BE7}" type="pres">
      <dgm:prSet presAssocID="{90DE5D7E-F835-4BD3-9EEA-F3FFE0EE485A}" presName="hierChild6" presStyleCnt="0"/>
      <dgm:spPr/>
    </dgm:pt>
    <dgm:pt modelId="{3B9F82B7-E879-445B-B673-53373B0740A8}" type="pres">
      <dgm:prSet presAssocID="{90DE5D7E-F835-4BD3-9EEA-F3FFE0EE485A}" presName="hierChild7" presStyleCnt="0"/>
      <dgm:spPr/>
    </dgm:pt>
  </dgm:ptLst>
  <dgm:cxnLst>
    <dgm:cxn modelId="{1582CF96-A56E-4166-8C37-E617F025C37B}" type="presOf" srcId="{9D52BD50-854C-4777-BE3A-66DC6CC08035}" destId="{39B50F4F-DE02-41FA-8A27-2432D5D603C5}" srcOrd="1" destOrd="0" presId="urn:microsoft.com/office/officeart/2005/8/layout/orgChart1"/>
    <dgm:cxn modelId="{15EE16EC-DE7E-494D-8785-35377B3C3E76}" type="presOf" srcId="{988CF953-29BC-4175-B228-C52E5DE8BFF1}" destId="{B00772DD-9DE1-4E0C-9B4A-0DE56A38B077}" srcOrd="0" destOrd="0" presId="urn:microsoft.com/office/officeart/2005/8/layout/orgChart1"/>
    <dgm:cxn modelId="{3B1F355F-C7AB-442B-B674-F1C83CCF9927}" srcId="{988CF953-29BC-4175-B228-C52E5DE8BFF1}" destId="{BCE4D07E-F4F3-4AA8-A365-CA33037BE35F}" srcOrd="0" destOrd="0" parTransId="{D917D49F-25C7-4242-AF5F-32C2B5C3F5FF}" sibTransId="{235E2656-A848-49D2-A6AD-4D0FAB8E8E83}"/>
    <dgm:cxn modelId="{1802802B-1BB1-4674-81BD-8AEE549B7BFF}" srcId="{BCE4D07E-F4F3-4AA8-A365-CA33037BE35F}" destId="{90DE5D7E-F835-4BD3-9EEA-F3FFE0EE485A}" srcOrd="0" destOrd="0" parTransId="{C1647743-F278-4B70-9145-9801B75A9028}" sibTransId="{81768D50-C23C-4E5B-87E4-241C4E1858C4}"/>
    <dgm:cxn modelId="{AB0D07C0-A9ED-43F4-9EA5-78D5DAF05EC2}" type="presOf" srcId="{90DE5D7E-F835-4BD3-9EEA-F3FFE0EE485A}" destId="{9B357B91-5279-4763-940F-867F4093995D}" srcOrd="0" destOrd="0" presId="urn:microsoft.com/office/officeart/2005/8/layout/orgChart1"/>
    <dgm:cxn modelId="{5125F305-827B-4E3D-A06D-0D708AE47D2A}" type="presOf" srcId="{E757A949-859C-4780-B30E-279F0FE5B927}" destId="{526F3DC1-16A5-475C-8084-868B77170778}" srcOrd="1" destOrd="0" presId="urn:microsoft.com/office/officeart/2005/8/layout/orgChart1"/>
    <dgm:cxn modelId="{343CBE31-46F9-4C1B-BD4C-01AE0AA53701}" type="presOf" srcId="{7BAA4997-968D-4043-80ED-411E7D9FF2F7}" destId="{6793BFA9-244D-475D-8AC4-48AA3FC5EB09}" srcOrd="1" destOrd="0" presId="urn:microsoft.com/office/officeart/2005/8/layout/orgChart1"/>
    <dgm:cxn modelId="{58ECC554-7215-4419-8762-A8567A3B93AD}" srcId="{BCE4D07E-F4F3-4AA8-A365-CA33037BE35F}" destId="{9D52BD50-854C-4777-BE3A-66DC6CC08035}" srcOrd="2" destOrd="0" parTransId="{E0A18F67-DEBE-43D0-A533-3D39B072891C}" sibTransId="{A18268BD-2F7C-4F56-87C3-57DB531E5596}"/>
    <dgm:cxn modelId="{30152952-B5AE-4893-87D8-94223DC6857A}" type="presOf" srcId="{596102A1-56FE-4E62-A03B-5F72C83D55D6}" destId="{BEEEF90A-2AB2-4892-9E8D-9D878EA75DD9}" srcOrd="0" destOrd="0" presId="urn:microsoft.com/office/officeart/2005/8/layout/orgChart1"/>
    <dgm:cxn modelId="{32B2E852-92D0-4B28-BD89-D8D8113D5080}" type="presOf" srcId="{E0A18F67-DEBE-43D0-A533-3D39B072891C}" destId="{F9C0F4DF-D294-4E65-87A8-ACDB568B1369}" srcOrd="0" destOrd="0" presId="urn:microsoft.com/office/officeart/2005/8/layout/orgChart1"/>
    <dgm:cxn modelId="{E2F8FAB3-39FC-4366-9C76-444627EA567D}" type="presOf" srcId="{90DE5D7E-F835-4BD3-9EEA-F3FFE0EE485A}" destId="{E5436A6E-6147-411E-BAF8-8BBEA815E946}" srcOrd="1" destOrd="0" presId="urn:microsoft.com/office/officeart/2005/8/layout/orgChart1"/>
    <dgm:cxn modelId="{3BD2C1A4-67FA-47D8-9485-B43F1AB88104}" type="presOf" srcId="{BCE4D07E-F4F3-4AA8-A365-CA33037BE35F}" destId="{697E8C3A-026B-480D-BC54-D038D8361733}" srcOrd="1" destOrd="0" presId="urn:microsoft.com/office/officeart/2005/8/layout/orgChart1"/>
    <dgm:cxn modelId="{EE23E0A0-8866-4EBD-94A9-ACDBFBB9ABF6}" srcId="{BCE4D07E-F4F3-4AA8-A365-CA33037BE35F}" destId="{E757A949-859C-4780-B30E-279F0FE5B927}" srcOrd="1" destOrd="0" parTransId="{596102A1-56FE-4E62-A03B-5F72C83D55D6}" sibTransId="{A3104C11-C345-406E-A8F5-671D3DED6B67}"/>
    <dgm:cxn modelId="{4505FE4D-B37D-4445-803C-4BE74FEBEB30}" type="presOf" srcId="{8984E1A1-3221-40A2-8A96-A88B039EAFFC}" destId="{0B124A47-ABA5-4881-9049-C6B98EFD0E90}" srcOrd="0" destOrd="0" presId="urn:microsoft.com/office/officeart/2005/8/layout/orgChart1"/>
    <dgm:cxn modelId="{19205EBC-5C16-44AD-8EF1-C97DDF58A74B}" type="presOf" srcId="{E757A949-859C-4780-B30E-279F0FE5B927}" destId="{8BFA21F0-3C35-42F8-856D-1585B8AFE577}" srcOrd="0" destOrd="0" presId="urn:microsoft.com/office/officeart/2005/8/layout/orgChart1"/>
    <dgm:cxn modelId="{C5CDE8F7-75DF-4BB8-9BE9-54CE66666EA9}" type="presOf" srcId="{C1647743-F278-4B70-9145-9801B75A9028}" destId="{C08E9703-4710-4636-923A-FC997DD2BF61}" srcOrd="0" destOrd="0" presId="urn:microsoft.com/office/officeart/2005/8/layout/orgChart1"/>
    <dgm:cxn modelId="{61072BD2-BC68-40E7-9C5D-F7458BBF7301}" srcId="{BCE4D07E-F4F3-4AA8-A365-CA33037BE35F}" destId="{7BAA4997-968D-4043-80ED-411E7D9FF2F7}" srcOrd="3" destOrd="0" parTransId="{8984E1A1-3221-40A2-8A96-A88B039EAFFC}" sibTransId="{D6A9C254-C3F9-4546-9902-43F0F65C2AFE}"/>
    <dgm:cxn modelId="{7FAF5B8B-5685-43DC-8A02-8C585258A2EA}" type="presOf" srcId="{9D52BD50-854C-4777-BE3A-66DC6CC08035}" destId="{3E1BAF9C-9144-4D5E-AF94-4FA07AF95234}" srcOrd="0" destOrd="0" presId="urn:microsoft.com/office/officeart/2005/8/layout/orgChart1"/>
    <dgm:cxn modelId="{3A0455C5-C8E2-4C11-985E-3434637B02D3}" type="presOf" srcId="{BCE4D07E-F4F3-4AA8-A365-CA33037BE35F}" destId="{269D2392-D3D8-4FFA-8E61-F6D886779C78}" srcOrd="0" destOrd="0" presId="urn:microsoft.com/office/officeart/2005/8/layout/orgChart1"/>
    <dgm:cxn modelId="{E368F550-3F09-4118-8626-B5F88F76468E}" type="presOf" srcId="{7BAA4997-968D-4043-80ED-411E7D9FF2F7}" destId="{90925DBF-2EA3-4A81-ADE2-1197ACE5E785}" srcOrd="0" destOrd="0" presId="urn:microsoft.com/office/officeart/2005/8/layout/orgChart1"/>
    <dgm:cxn modelId="{717D3B7A-BEA8-4029-85A7-E61A6ADC1F1A}" type="presParOf" srcId="{B00772DD-9DE1-4E0C-9B4A-0DE56A38B077}" destId="{6E47E555-37F9-4112-9885-4AD24A3C7D4B}" srcOrd="0" destOrd="0" presId="urn:microsoft.com/office/officeart/2005/8/layout/orgChart1"/>
    <dgm:cxn modelId="{9C3C6E47-6DF1-45E9-967D-2C12F39FC7DF}" type="presParOf" srcId="{6E47E555-37F9-4112-9885-4AD24A3C7D4B}" destId="{6AD7D85D-E7AD-4473-AED6-48266CA4F724}" srcOrd="0" destOrd="0" presId="urn:microsoft.com/office/officeart/2005/8/layout/orgChart1"/>
    <dgm:cxn modelId="{AAF3A84A-23F1-4225-82C1-2F7A149A57FD}" type="presParOf" srcId="{6AD7D85D-E7AD-4473-AED6-48266CA4F724}" destId="{269D2392-D3D8-4FFA-8E61-F6D886779C78}" srcOrd="0" destOrd="0" presId="urn:microsoft.com/office/officeart/2005/8/layout/orgChart1"/>
    <dgm:cxn modelId="{A39D3DB4-38C6-474E-A8EA-60B570F38A1E}" type="presParOf" srcId="{6AD7D85D-E7AD-4473-AED6-48266CA4F724}" destId="{697E8C3A-026B-480D-BC54-D038D8361733}" srcOrd="1" destOrd="0" presId="urn:microsoft.com/office/officeart/2005/8/layout/orgChart1"/>
    <dgm:cxn modelId="{3BBF9C8C-90E2-4D2B-857E-ADDAA38B4F33}" type="presParOf" srcId="{6E47E555-37F9-4112-9885-4AD24A3C7D4B}" destId="{E4558D45-755C-4F51-9B16-AEB0EFE250B3}" srcOrd="1" destOrd="0" presId="urn:microsoft.com/office/officeart/2005/8/layout/orgChart1"/>
    <dgm:cxn modelId="{191C75BC-1039-4019-804D-37CECBE4AB34}" type="presParOf" srcId="{E4558D45-755C-4F51-9B16-AEB0EFE250B3}" destId="{BEEEF90A-2AB2-4892-9E8D-9D878EA75DD9}" srcOrd="0" destOrd="0" presId="urn:microsoft.com/office/officeart/2005/8/layout/orgChart1"/>
    <dgm:cxn modelId="{5E5ECC73-A93C-46E6-B9EC-1292BB0F56A0}" type="presParOf" srcId="{E4558D45-755C-4F51-9B16-AEB0EFE250B3}" destId="{447BE9F5-7416-4DA2-AD19-F639C46002A1}" srcOrd="1" destOrd="0" presId="urn:microsoft.com/office/officeart/2005/8/layout/orgChart1"/>
    <dgm:cxn modelId="{F87EC922-7103-4186-8D2C-DDAB5E3AE192}" type="presParOf" srcId="{447BE9F5-7416-4DA2-AD19-F639C46002A1}" destId="{CAFBE100-933F-4428-82EB-A8152F7BBC8E}" srcOrd="0" destOrd="0" presId="urn:microsoft.com/office/officeart/2005/8/layout/orgChart1"/>
    <dgm:cxn modelId="{660D244B-4CC4-4D22-A9CD-7F88C7C80A95}" type="presParOf" srcId="{CAFBE100-933F-4428-82EB-A8152F7BBC8E}" destId="{8BFA21F0-3C35-42F8-856D-1585B8AFE577}" srcOrd="0" destOrd="0" presId="urn:microsoft.com/office/officeart/2005/8/layout/orgChart1"/>
    <dgm:cxn modelId="{D4705351-4878-413F-8B27-2EC42D9A1C0D}" type="presParOf" srcId="{CAFBE100-933F-4428-82EB-A8152F7BBC8E}" destId="{526F3DC1-16A5-475C-8084-868B77170778}" srcOrd="1" destOrd="0" presId="urn:microsoft.com/office/officeart/2005/8/layout/orgChart1"/>
    <dgm:cxn modelId="{184D2C8A-C09F-43F3-9839-4A165011F10F}" type="presParOf" srcId="{447BE9F5-7416-4DA2-AD19-F639C46002A1}" destId="{FF80E92A-976B-4BBD-92C1-E36DA1FFAF29}" srcOrd="1" destOrd="0" presId="urn:microsoft.com/office/officeart/2005/8/layout/orgChart1"/>
    <dgm:cxn modelId="{2AA14BF2-093B-4E1E-9B7E-A33B20AC5D77}" type="presParOf" srcId="{447BE9F5-7416-4DA2-AD19-F639C46002A1}" destId="{E1201F00-986B-4370-96B2-6BF6B1FEB343}" srcOrd="2" destOrd="0" presId="urn:microsoft.com/office/officeart/2005/8/layout/orgChart1"/>
    <dgm:cxn modelId="{2EBD04FB-4E42-41B8-96F1-FAC62D91F5CF}" type="presParOf" srcId="{E4558D45-755C-4F51-9B16-AEB0EFE250B3}" destId="{F9C0F4DF-D294-4E65-87A8-ACDB568B1369}" srcOrd="2" destOrd="0" presId="urn:microsoft.com/office/officeart/2005/8/layout/orgChart1"/>
    <dgm:cxn modelId="{34C3C69E-F84F-46C7-9443-B4679FDB1575}" type="presParOf" srcId="{E4558D45-755C-4F51-9B16-AEB0EFE250B3}" destId="{7C9FC180-BF66-4936-9ABF-6022BA153F18}" srcOrd="3" destOrd="0" presId="urn:microsoft.com/office/officeart/2005/8/layout/orgChart1"/>
    <dgm:cxn modelId="{E5777C85-B882-47B2-9B0D-47C691946094}" type="presParOf" srcId="{7C9FC180-BF66-4936-9ABF-6022BA153F18}" destId="{7249EBE5-26EB-4F61-A1DD-33E183124DCA}" srcOrd="0" destOrd="0" presId="urn:microsoft.com/office/officeart/2005/8/layout/orgChart1"/>
    <dgm:cxn modelId="{FF877B34-9FB4-494E-9F13-47362A453042}" type="presParOf" srcId="{7249EBE5-26EB-4F61-A1DD-33E183124DCA}" destId="{3E1BAF9C-9144-4D5E-AF94-4FA07AF95234}" srcOrd="0" destOrd="0" presId="urn:microsoft.com/office/officeart/2005/8/layout/orgChart1"/>
    <dgm:cxn modelId="{09C3D75A-EBE1-44EF-B6B2-9B43318C18BF}" type="presParOf" srcId="{7249EBE5-26EB-4F61-A1DD-33E183124DCA}" destId="{39B50F4F-DE02-41FA-8A27-2432D5D603C5}" srcOrd="1" destOrd="0" presId="urn:microsoft.com/office/officeart/2005/8/layout/orgChart1"/>
    <dgm:cxn modelId="{5C725E6C-951C-48AF-98A2-EE2397945313}" type="presParOf" srcId="{7C9FC180-BF66-4936-9ABF-6022BA153F18}" destId="{20E5BEB4-FAB8-408F-9893-77C5565E5FC9}" srcOrd="1" destOrd="0" presId="urn:microsoft.com/office/officeart/2005/8/layout/orgChart1"/>
    <dgm:cxn modelId="{54F7AFD5-E357-41A3-AE4E-F0A80205B324}" type="presParOf" srcId="{7C9FC180-BF66-4936-9ABF-6022BA153F18}" destId="{427C99FB-92CA-456C-A015-3B12856BFE01}" srcOrd="2" destOrd="0" presId="urn:microsoft.com/office/officeart/2005/8/layout/orgChart1"/>
    <dgm:cxn modelId="{55C9838C-D7E8-4021-8E95-BB96C1478A18}" type="presParOf" srcId="{E4558D45-755C-4F51-9B16-AEB0EFE250B3}" destId="{0B124A47-ABA5-4881-9049-C6B98EFD0E90}" srcOrd="4" destOrd="0" presId="urn:microsoft.com/office/officeart/2005/8/layout/orgChart1"/>
    <dgm:cxn modelId="{39B33FF1-123C-48CA-A228-BCD707C616A8}" type="presParOf" srcId="{E4558D45-755C-4F51-9B16-AEB0EFE250B3}" destId="{692826DB-FB4A-4E3E-B58C-64B0E5BBA720}" srcOrd="5" destOrd="0" presId="urn:microsoft.com/office/officeart/2005/8/layout/orgChart1"/>
    <dgm:cxn modelId="{3337828C-EBC7-4BBE-B1A6-586249C8B8AD}" type="presParOf" srcId="{692826DB-FB4A-4E3E-B58C-64B0E5BBA720}" destId="{F495DF59-AF64-4E99-A96C-AC39C9B98B8E}" srcOrd="0" destOrd="0" presId="urn:microsoft.com/office/officeart/2005/8/layout/orgChart1"/>
    <dgm:cxn modelId="{514DF7C8-18E8-43E4-AE79-E83FB9AAEDC4}" type="presParOf" srcId="{F495DF59-AF64-4E99-A96C-AC39C9B98B8E}" destId="{90925DBF-2EA3-4A81-ADE2-1197ACE5E785}" srcOrd="0" destOrd="0" presId="urn:microsoft.com/office/officeart/2005/8/layout/orgChart1"/>
    <dgm:cxn modelId="{E7E8C8E1-8634-4B5D-8066-84D1C7132710}" type="presParOf" srcId="{F495DF59-AF64-4E99-A96C-AC39C9B98B8E}" destId="{6793BFA9-244D-475D-8AC4-48AA3FC5EB09}" srcOrd="1" destOrd="0" presId="urn:microsoft.com/office/officeart/2005/8/layout/orgChart1"/>
    <dgm:cxn modelId="{1799C035-302C-418D-A1A7-A5BEDEF21DB8}" type="presParOf" srcId="{692826DB-FB4A-4E3E-B58C-64B0E5BBA720}" destId="{17EEF543-CB19-4B1F-BA54-A7646B1A707E}" srcOrd="1" destOrd="0" presId="urn:microsoft.com/office/officeart/2005/8/layout/orgChart1"/>
    <dgm:cxn modelId="{53D624CA-DB4D-41BE-B72A-2B5B65DF5663}" type="presParOf" srcId="{692826DB-FB4A-4E3E-B58C-64B0E5BBA720}" destId="{3E13B054-6743-4DAA-9461-EE8CDFCFFC81}" srcOrd="2" destOrd="0" presId="urn:microsoft.com/office/officeart/2005/8/layout/orgChart1"/>
    <dgm:cxn modelId="{1DDFDCC9-E419-4672-B2E4-4E4CA3062D80}" type="presParOf" srcId="{6E47E555-37F9-4112-9885-4AD24A3C7D4B}" destId="{620B670B-D4AD-4AC8-BE40-B6F68D4A537B}" srcOrd="2" destOrd="0" presId="urn:microsoft.com/office/officeart/2005/8/layout/orgChart1"/>
    <dgm:cxn modelId="{6F2819FF-36CF-4DC0-8C7A-E2C47D643712}" type="presParOf" srcId="{620B670B-D4AD-4AC8-BE40-B6F68D4A537B}" destId="{C08E9703-4710-4636-923A-FC997DD2BF61}" srcOrd="0" destOrd="0" presId="urn:microsoft.com/office/officeart/2005/8/layout/orgChart1"/>
    <dgm:cxn modelId="{8832FB29-7B70-4989-9620-600A25886BF5}" type="presParOf" srcId="{620B670B-D4AD-4AC8-BE40-B6F68D4A537B}" destId="{E8108416-3639-475C-8AC6-78F155961C73}" srcOrd="1" destOrd="0" presId="urn:microsoft.com/office/officeart/2005/8/layout/orgChart1"/>
    <dgm:cxn modelId="{B3C54BF6-AEFD-491A-A844-D17AE3D36013}" type="presParOf" srcId="{E8108416-3639-475C-8AC6-78F155961C73}" destId="{C98D541A-4F30-4DA7-8D38-E07EAAD152B9}" srcOrd="0" destOrd="0" presId="urn:microsoft.com/office/officeart/2005/8/layout/orgChart1"/>
    <dgm:cxn modelId="{F52616ED-1FDE-4AC5-95D5-DC43CD4A9B3D}" type="presParOf" srcId="{C98D541A-4F30-4DA7-8D38-E07EAAD152B9}" destId="{9B357B91-5279-4763-940F-867F4093995D}" srcOrd="0" destOrd="0" presId="urn:microsoft.com/office/officeart/2005/8/layout/orgChart1"/>
    <dgm:cxn modelId="{8D8D19A5-137B-47DA-8721-078FA863D1D6}" type="presParOf" srcId="{C98D541A-4F30-4DA7-8D38-E07EAAD152B9}" destId="{E5436A6E-6147-411E-BAF8-8BBEA815E946}" srcOrd="1" destOrd="0" presId="urn:microsoft.com/office/officeart/2005/8/layout/orgChart1"/>
    <dgm:cxn modelId="{6626AC4B-1D92-4177-AFDF-3B7FBE5EBE7A}" type="presParOf" srcId="{E8108416-3639-475C-8AC6-78F155961C73}" destId="{7827C61D-F1F5-417C-BF45-EA786A580BE7}" srcOrd="1" destOrd="0" presId="urn:microsoft.com/office/officeart/2005/8/layout/orgChart1"/>
    <dgm:cxn modelId="{5E625113-241E-473D-9964-740561BC23CE}" type="presParOf" srcId="{E8108416-3639-475C-8AC6-78F155961C73}" destId="{3B9F82B7-E879-445B-B673-53373B0740A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9CFF7-9ED9-4A90-ABBB-BE8FB665E140}" type="datetimeFigureOut">
              <a:rPr lang="en-NZ" smtClean="0"/>
              <a:pPr/>
              <a:t>17/02/2021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C25D3-B7CD-494E-8A72-DB561574B4B9}" type="slidenum">
              <a:rPr lang="en-NZ" smtClean="0"/>
              <a:pPr/>
              <a:t>‹#›</a:t>
            </a:fld>
            <a:endParaRPr lang="en-NZ"/>
          </a:p>
        </p:txBody>
      </p:sp>
    </p:spTree>
    <p:extLst>
      <p:ext uri="{BB962C8B-B14F-4D97-AF65-F5344CB8AC3E}">
        <p14:creationId xmlns:p14="http://schemas.microsoft.com/office/powerpoint/2010/main" val="42760626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E6D3D-0FE5-454D-8E77-A88256EED63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NZ"/>
          </a:p>
        </p:txBody>
      </p:sp>
      <p:sp>
        <p:nvSpPr>
          <p:cNvPr id="3" name="Subtitle 2">
            <a:extLst>
              <a:ext uri="{FF2B5EF4-FFF2-40B4-BE49-F238E27FC236}">
                <a16:creationId xmlns:a16="http://schemas.microsoft.com/office/drawing/2014/main" xmlns="" id="{4BABC9DE-1ABC-4E87-A630-9160D9F8486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xmlns="" id="{2CE842E7-1DDE-4E24-8B77-E764FC006A58}"/>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5" name="Footer Placeholder 4">
            <a:extLst>
              <a:ext uri="{FF2B5EF4-FFF2-40B4-BE49-F238E27FC236}">
                <a16:creationId xmlns:a16="http://schemas.microsoft.com/office/drawing/2014/main" xmlns="" id="{6B2EB88E-A309-4D3C-A085-47C696A7AAA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5EF9878B-8125-4A07-8FDC-A816F72114E9}"/>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417142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30F9D-ED34-44D1-B247-65592CAA334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xmlns="" id="{F30BB4D8-C429-490B-A122-E707A1B2A5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8568B987-AF47-43A3-8F0E-FCEFC4384135}"/>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5" name="Footer Placeholder 4">
            <a:extLst>
              <a:ext uri="{FF2B5EF4-FFF2-40B4-BE49-F238E27FC236}">
                <a16:creationId xmlns:a16="http://schemas.microsoft.com/office/drawing/2014/main" xmlns="" id="{1045E521-1D36-47AF-A19D-9CA5829095F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DD5F858D-6D7D-41C5-9C94-15799B18E8E1}"/>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374120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E8BA11-D071-4951-A909-BD5B2FCF29FF}"/>
              </a:ext>
            </a:extLst>
          </p:cNvPr>
          <p:cNvSpPr>
            <a:spLocks noGrp="1"/>
          </p:cNvSpPr>
          <p:nvPr>
            <p:ph type="title" orient="vert"/>
          </p:nvPr>
        </p:nvSpPr>
        <p:spPr>
          <a:xfrm>
            <a:off x="6543676" y="273845"/>
            <a:ext cx="1971675" cy="4358879"/>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xmlns="" id="{776E2170-98EF-4736-8FF4-0DC98864BBF2}"/>
              </a:ext>
            </a:extLst>
          </p:cNvPr>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7A2C545E-59FE-4579-B231-8E9AA44FB246}"/>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5" name="Footer Placeholder 4">
            <a:extLst>
              <a:ext uri="{FF2B5EF4-FFF2-40B4-BE49-F238E27FC236}">
                <a16:creationId xmlns:a16="http://schemas.microsoft.com/office/drawing/2014/main" xmlns="" id="{3462A101-9C42-45AA-9C2F-0BC9612B3F8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D3D22938-E646-4658-8C6C-0D413D7A9DB3}"/>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27202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400B34-3325-41FD-902C-F9EE4B8E691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95BED071-0DB3-4D64-B749-492392B950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6406276D-B245-410E-9DE9-F9017C95CD9F}"/>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5" name="Footer Placeholder 4">
            <a:extLst>
              <a:ext uri="{FF2B5EF4-FFF2-40B4-BE49-F238E27FC236}">
                <a16:creationId xmlns:a16="http://schemas.microsoft.com/office/drawing/2014/main" xmlns="" id="{31B9421C-36A5-41A5-9453-6F31F0BD0F4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090CD5D6-7C61-480E-8367-7293B27C7044}"/>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250392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FBA12-D297-4F72-93D6-CEE23635A83F}"/>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xmlns="" id="{8D6E72E3-C189-4D78-825E-E303E2EF67DF}"/>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71EB1BE-2245-4056-8EEF-815EB7DF1BE2}"/>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5" name="Footer Placeholder 4">
            <a:extLst>
              <a:ext uri="{FF2B5EF4-FFF2-40B4-BE49-F238E27FC236}">
                <a16:creationId xmlns:a16="http://schemas.microsoft.com/office/drawing/2014/main" xmlns="" id="{2CEB714E-5015-4E09-B6EE-AD9F20FE90D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xmlns="" id="{F5A96FFD-5CFE-4E14-9F10-D71251E80322}"/>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225469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8388B-357E-430C-9D1D-4CA3A194547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281F75D9-512C-469D-9EAE-796114B09BB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xmlns="" id="{F92BD9A2-D853-4AE1-8D65-62F81B63383B}"/>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xmlns="" id="{90FF3D5E-7D41-41CE-BFD5-A498CA94EF77}"/>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6" name="Footer Placeholder 5">
            <a:extLst>
              <a:ext uri="{FF2B5EF4-FFF2-40B4-BE49-F238E27FC236}">
                <a16:creationId xmlns:a16="http://schemas.microsoft.com/office/drawing/2014/main" xmlns="" id="{C4A5A270-2C0C-414F-B6F1-ADADA6957D14}"/>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xmlns="" id="{EF205942-F20E-4365-AECA-F24FFFBD8568}"/>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1501726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49B24-E650-4FA4-A65E-5E07159DB2F3}"/>
              </a:ext>
            </a:extLst>
          </p:cNvPr>
          <p:cNvSpPr>
            <a:spLocks noGrp="1"/>
          </p:cNvSpPr>
          <p:nvPr>
            <p:ph type="title"/>
          </p:nvPr>
        </p:nvSpPr>
        <p:spPr>
          <a:xfrm>
            <a:off x="629841" y="273844"/>
            <a:ext cx="7886700" cy="994172"/>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3BAF47D8-A558-4FC6-95D2-E124467754B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1DAC8960-576D-4A2F-820D-0C096B17651B}"/>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xmlns="" id="{12FFDBE0-A36E-40FD-A79E-CA4488A3FA5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ADCBF660-958F-4007-852E-7A133F4E5630}"/>
              </a:ext>
            </a:extLst>
          </p:cNvPr>
          <p:cNvSpPr>
            <a:spLocks noGrp="1"/>
          </p:cNvSpPr>
          <p:nvPr>
            <p:ph sz="quarter" idx="4"/>
          </p:nvPr>
        </p:nvSpPr>
        <p:spPr>
          <a:xfrm>
            <a:off x="4629152"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xmlns="" id="{02A18DB6-8DC0-4450-AAF9-80F969638376}"/>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8" name="Footer Placeholder 7">
            <a:extLst>
              <a:ext uri="{FF2B5EF4-FFF2-40B4-BE49-F238E27FC236}">
                <a16:creationId xmlns:a16="http://schemas.microsoft.com/office/drawing/2014/main" xmlns="" id="{8F6D10C4-2A1A-4766-A4C2-055908375A6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xmlns="" id="{577F9502-079A-43A1-A6C0-C0D3BA24439B}"/>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98970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5FE51-7B98-43B1-81C7-8591CF3BF66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xmlns="" id="{0BD681ED-A570-4D53-A13A-568D71D29D67}"/>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4" name="Footer Placeholder 3">
            <a:extLst>
              <a:ext uri="{FF2B5EF4-FFF2-40B4-BE49-F238E27FC236}">
                <a16:creationId xmlns:a16="http://schemas.microsoft.com/office/drawing/2014/main" xmlns="" id="{F688DDCF-50EC-4D63-8586-B0A2ABEAC9EB}"/>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xmlns="" id="{B1525DEF-663E-4AC6-BEF5-F7A98DF99C9B}"/>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163895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E5A3CF-1B1E-43FE-8661-93C43982CDDA}"/>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3" name="Footer Placeholder 2">
            <a:extLst>
              <a:ext uri="{FF2B5EF4-FFF2-40B4-BE49-F238E27FC236}">
                <a16:creationId xmlns:a16="http://schemas.microsoft.com/office/drawing/2014/main" xmlns="" id="{C68E2121-51E1-41DD-8E97-F23B13BA0CD9}"/>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xmlns="" id="{8E1BFB82-E6EC-49B0-BD8A-7B954E6A0B7D}"/>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95014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8BCEA-95B6-48E3-9009-CA4CC9B1A9E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xmlns="" id="{1FAE6EBB-B97B-40ED-A98F-E65FED17DC20}"/>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xmlns="" id="{78D74E1D-178A-49DF-A358-6BD46A00E5D2}"/>
              </a:ext>
            </a:extLst>
          </p:cNvPr>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9D570EEC-697E-4B56-B40F-EBBF15B96677}"/>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6" name="Footer Placeholder 5">
            <a:extLst>
              <a:ext uri="{FF2B5EF4-FFF2-40B4-BE49-F238E27FC236}">
                <a16:creationId xmlns:a16="http://schemas.microsoft.com/office/drawing/2014/main" xmlns="" id="{E93DBE88-FE1B-4B29-87C0-CE5DC6045B7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xmlns="" id="{92E65BA7-3BC0-43D1-9959-4DFC6BCDA319}"/>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19261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CA28A-4DBF-42FB-80C0-81CC8EEB06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xmlns="" id="{7E1D2C2A-3C72-4C21-8BDE-FB7DB2CA09D1}"/>
              </a:ext>
            </a:extLst>
          </p:cNvPr>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a:extLst>
              <a:ext uri="{FF2B5EF4-FFF2-40B4-BE49-F238E27FC236}">
                <a16:creationId xmlns:a16="http://schemas.microsoft.com/office/drawing/2014/main" xmlns="" id="{76D690FD-8F28-441F-84F9-5707973437E4}"/>
              </a:ext>
            </a:extLst>
          </p:cNvPr>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xmlns="" id="{D4B9C099-464F-4C62-93B1-EE0195897D89}"/>
              </a:ext>
            </a:extLst>
          </p:cNvPr>
          <p:cNvSpPr>
            <a:spLocks noGrp="1"/>
          </p:cNvSpPr>
          <p:nvPr>
            <p:ph type="dt" sz="half" idx="10"/>
          </p:nvPr>
        </p:nvSpPr>
        <p:spPr/>
        <p:txBody>
          <a:bodyPr/>
          <a:lstStyle/>
          <a:p>
            <a:fld id="{24ECFA0F-92CC-4323-9E6E-8273DB58FB76}" type="datetimeFigureOut">
              <a:rPr lang="en-NZ" smtClean="0"/>
              <a:pPr/>
              <a:t>17/02/2021</a:t>
            </a:fld>
            <a:endParaRPr lang="en-NZ"/>
          </a:p>
        </p:txBody>
      </p:sp>
      <p:sp>
        <p:nvSpPr>
          <p:cNvPr id="6" name="Footer Placeholder 5">
            <a:extLst>
              <a:ext uri="{FF2B5EF4-FFF2-40B4-BE49-F238E27FC236}">
                <a16:creationId xmlns:a16="http://schemas.microsoft.com/office/drawing/2014/main" xmlns="" id="{5B383FA7-EDA8-44E0-9BDF-F5B31DA6FEB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xmlns="" id="{1129C8E7-93E7-48C7-80D5-09CEC456BD48}"/>
              </a:ext>
            </a:extLst>
          </p:cNvPr>
          <p:cNvSpPr>
            <a:spLocks noGrp="1"/>
          </p:cNvSpPr>
          <p:nvPr>
            <p:ph type="sldNum" sz="quarter" idx="12"/>
          </p:nvPr>
        </p:nvSpPr>
        <p:spPr/>
        <p:txBody>
          <a:bodyPr/>
          <a:lstStyle/>
          <a:p>
            <a:fld id="{092F766D-1865-447A-85A5-D1A2F8521520}" type="slidenum">
              <a:rPr lang="en-NZ" smtClean="0"/>
              <a:pPr/>
              <a:t>‹#›</a:t>
            </a:fld>
            <a:endParaRPr lang="en-NZ"/>
          </a:p>
        </p:txBody>
      </p:sp>
    </p:spTree>
    <p:extLst>
      <p:ext uri="{BB962C8B-B14F-4D97-AF65-F5344CB8AC3E}">
        <p14:creationId xmlns:p14="http://schemas.microsoft.com/office/powerpoint/2010/main" val="236028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7E80925-27D5-4430-B843-82534FAA9660}"/>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F2EA3D14-D385-4776-A55A-AAE5B33CDF92}"/>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0C43CB6-7CCE-4426-83CF-35A66A53AE7E}"/>
              </a:ext>
            </a:extLst>
          </p:cNvPr>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24ECFA0F-92CC-4323-9E6E-8273DB58FB76}" type="datetimeFigureOut">
              <a:rPr lang="en-NZ" smtClean="0"/>
              <a:pPr/>
              <a:t>17/02/2021</a:t>
            </a:fld>
            <a:endParaRPr lang="en-NZ"/>
          </a:p>
        </p:txBody>
      </p:sp>
      <p:sp>
        <p:nvSpPr>
          <p:cNvPr id="5" name="Footer Placeholder 4">
            <a:extLst>
              <a:ext uri="{FF2B5EF4-FFF2-40B4-BE49-F238E27FC236}">
                <a16:creationId xmlns:a16="http://schemas.microsoft.com/office/drawing/2014/main" xmlns="" id="{FF954962-617E-409D-814E-19AB07A96086}"/>
              </a:ext>
            </a:extLst>
          </p:cNvPr>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F328082A-F164-4B5E-BF48-8EABA5027379}"/>
              </a:ext>
            </a:extLst>
          </p:cNvPr>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92F766D-1865-447A-85A5-D1A2F8521520}" type="slidenum">
              <a:rPr lang="en-NZ" smtClean="0"/>
              <a:pPr/>
              <a:t>‹#›</a:t>
            </a:fld>
            <a:endParaRPr lang="en-NZ"/>
          </a:p>
        </p:txBody>
      </p:sp>
      <p:sp>
        <p:nvSpPr>
          <p:cNvPr id="7" name="MSIPCMContentMarking" descr="{&quot;HashCode&quot;:1940970954,&quot;Placement&quot;:&quot;Footer&quot;}">
            <a:extLst>
              <a:ext uri="{FF2B5EF4-FFF2-40B4-BE49-F238E27FC236}">
                <a16:creationId xmlns:a16="http://schemas.microsoft.com/office/drawing/2014/main" xmlns="" id="{2409FA5A-304F-41F0-8346-6F488E304049}"/>
              </a:ext>
            </a:extLst>
          </p:cNvPr>
          <p:cNvSpPr txBox="1"/>
          <p:nvPr userDrawn="1"/>
        </p:nvSpPr>
        <p:spPr>
          <a:xfrm>
            <a:off x="4101163" y="4983821"/>
            <a:ext cx="941674" cy="123111"/>
          </a:xfrm>
          <a:prstGeom prst="rect">
            <a:avLst/>
          </a:prstGeom>
          <a:noFill/>
        </p:spPr>
        <p:txBody>
          <a:bodyPr vert="horz" wrap="square" lIns="0" tIns="0" rIns="0" bIns="0" rtlCol="0" anchor="ctr" anchorCtr="1">
            <a:spAutoFit/>
          </a:bodyPr>
          <a:lstStyle/>
          <a:p>
            <a:pPr algn="ctr">
              <a:spcBef>
                <a:spcPts val="0"/>
              </a:spcBef>
              <a:spcAft>
                <a:spcPts val="0"/>
              </a:spcAft>
            </a:pPr>
            <a:r>
              <a:rPr lang="en-NZ" sz="800">
                <a:solidFill>
                  <a:srgbClr val="000000"/>
                </a:solidFill>
                <a:latin typeface="Verdana" panose="020B0604030504040204" pitchFamily="34" charset="0"/>
              </a:rPr>
              <a:t>UNCLASSIFIED</a:t>
            </a:r>
          </a:p>
        </p:txBody>
      </p:sp>
    </p:spTree>
    <p:extLst>
      <p:ext uri="{BB962C8B-B14F-4D97-AF65-F5344CB8AC3E}">
        <p14:creationId xmlns:p14="http://schemas.microsoft.com/office/powerpoint/2010/main" val="2502204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E:\2935-Hutt%20Valley%20Tennis.mp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961084" y="1165197"/>
            <a:ext cx="5902756" cy="1568450"/>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10000"/>
              </a:lnSpc>
              <a:defRPr/>
            </a:pPr>
            <a:r>
              <a:rPr lang="en-US" b="1" dirty="0">
                <a:solidFill>
                  <a:srgbClr val="385FAE"/>
                </a:solidFill>
              </a:rPr>
              <a:t>MITCHELL PARK DEVELOPMENT</a:t>
            </a:r>
            <a:r>
              <a:rPr lang="en-US" sz="3200" dirty="0">
                <a:solidFill>
                  <a:srgbClr val="385FAE"/>
                </a:solidFill>
                <a:latin typeface="Franklin Gothic Demi" panose="020B0703020102020204" pitchFamily="34" charset="0"/>
              </a:rPr>
              <a:t/>
            </a:r>
            <a:br>
              <a:rPr lang="en-US" sz="3200" dirty="0">
                <a:solidFill>
                  <a:srgbClr val="385FAE"/>
                </a:solidFill>
                <a:latin typeface="Franklin Gothic Demi" panose="020B0703020102020204" pitchFamily="34" charset="0"/>
              </a:rPr>
            </a:br>
            <a:r>
              <a:rPr lang="en-US" sz="3200" dirty="0">
                <a:solidFill>
                  <a:schemeClr val="tx1">
                    <a:lumMod val="50000"/>
                    <a:lumOff val="50000"/>
                  </a:schemeClr>
                </a:solidFill>
                <a:latin typeface="Calibri Light" panose="020F0302020204030204" pitchFamily="34" charset="0"/>
              </a:rPr>
              <a:t>Club Presentation 2021</a:t>
            </a:r>
            <a:endParaRPr lang="en-US" sz="3200" dirty="0">
              <a:solidFill>
                <a:srgbClr val="385FAE"/>
              </a:solidFill>
              <a:latin typeface="+mn-lt"/>
            </a:endParaRPr>
          </a:p>
        </p:txBody>
      </p:sp>
      <p:sp>
        <p:nvSpPr>
          <p:cNvPr id="13" name="Moon 14"/>
          <p:cNvSpPr/>
          <p:nvPr/>
        </p:nvSpPr>
        <p:spPr>
          <a:xfrm rot="11176659">
            <a:off x="149746" y="842328"/>
            <a:ext cx="9164638" cy="4824412"/>
          </a:xfrm>
          <a:custGeom>
            <a:avLst/>
            <a:gdLst>
              <a:gd name="connsiteX0" fmla="*/ 3271892 w 3271892"/>
              <a:gd name="connsiteY0" fmla="*/ 5184576 h 5184576"/>
              <a:gd name="connsiteX1" fmla="*/ 0 w 3271892"/>
              <a:gd name="connsiteY1" fmla="*/ 2592288 h 5184576"/>
              <a:gd name="connsiteX2" fmla="*/ 3271892 w 3271892"/>
              <a:gd name="connsiteY2" fmla="*/ 0 h 5184576"/>
              <a:gd name="connsiteX3" fmla="*/ 1635946 w 3271892"/>
              <a:gd name="connsiteY3" fmla="*/ 2592288 h 5184576"/>
              <a:gd name="connsiteX4" fmla="*/ 3271892 w 3271892"/>
              <a:gd name="connsiteY4" fmla="*/ 5184576 h 5184576"/>
              <a:gd name="connsiteX0" fmla="*/ 3271913 w 3271913"/>
              <a:gd name="connsiteY0" fmla="*/ 5194101 h 5194101"/>
              <a:gd name="connsiteX1" fmla="*/ 21 w 3271913"/>
              <a:gd name="connsiteY1" fmla="*/ 2601813 h 5194101"/>
              <a:gd name="connsiteX2" fmla="*/ 3233813 w 3271913"/>
              <a:gd name="connsiteY2" fmla="*/ 0 h 5194101"/>
              <a:gd name="connsiteX3" fmla="*/ 1635967 w 3271913"/>
              <a:gd name="connsiteY3" fmla="*/ 2601813 h 5194101"/>
              <a:gd name="connsiteX4" fmla="*/ 3271913 w 3271913"/>
              <a:gd name="connsiteY4" fmla="*/ 5194101 h 5194101"/>
              <a:gd name="connsiteX0" fmla="*/ 3275167 w 3275167"/>
              <a:gd name="connsiteY0" fmla="*/ 5199163 h 5199163"/>
              <a:gd name="connsiteX1" fmla="*/ 3275 w 3275167"/>
              <a:gd name="connsiteY1" fmla="*/ 2606875 h 5199163"/>
              <a:gd name="connsiteX2" fmla="*/ 3237067 w 3275167"/>
              <a:gd name="connsiteY2" fmla="*/ 5062 h 5199163"/>
              <a:gd name="connsiteX3" fmla="*/ 1639221 w 3275167"/>
              <a:gd name="connsiteY3" fmla="*/ 2606875 h 5199163"/>
              <a:gd name="connsiteX4" fmla="*/ 3275167 w 3275167"/>
              <a:gd name="connsiteY4" fmla="*/ 5199163 h 5199163"/>
              <a:gd name="connsiteX0" fmla="*/ 3460254 w 3460254"/>
              <a:gd name="connsiteY0" fmla="*/ 5289636 h 5289636"/>
              <a:gd name="connsiteX1" fmla="*/ 188362 w 3460254"/>
              <a:gd name="connsiteY1" fmla="*/ 2697348 h 5289636"/>
              <a:gd name="connsiteX2" fmla="*/ 721019 w 3460254"/>
              <a:gd name="connsiteY2" fmla="*/ 766453 h 5289636"/>
              <a:gd name="connsiteX3" fmla="*/ 3422154 w 3460254"/>
              <a:gd name="connsiteY3" fmla="*/ 95535 h 5289636"/>
              <a:gd name="connsiteX4" fmla="*/ 1824308 w 3460254"/>
              <a:gd name="connsiteY4" fmla="*/ 2697348 h 5289636"/>
              <a:gd name="connsiteX5" fmla="*/ 3460254 w 3460254"/>
              <a:gd name="connsiteY5" fmla="*/ 5289636 h 5289636"/>
              <a:gd name="connsiteX0" fmla="*/ 3460254 w 3460254"/>
              <a:gd name="connsiteY0" fmla="*/ 5258075 h 5258075"/>
              <a:gd name="connsiteX1" fmla="*/ 188362 w 3460254"/>
              <a:gd name="connsiteY1" fmla="*/ 2665787 h 5258075"/>
              <a:gd name="connsiteX2" fmla="*/ 721019 w 3460254"/>
              <a:gd name="connsiteY2" fmla="*/ 734892 h 5258075"/>
              <a:gd name="connsiteX3" fmla="*/ 3422154 w 3460254"/>
              <a:gd name="connsiteY3" fmla="*/ 63974 h 5258075"/>
              <a:gd name="connsiteX4" fmla="*/ 1824308 w 3460254"/>
              <a:gd name="connsiteY4" fmla="*/ 2665787 h 5258075"/>
              <a:gd name="connsiteX5" fmla="*/ 3460254 w 3460254"/>
              <a:gd name="connsiteY5" fmla="*/ 5258075 h 5258075"/>
              <a:gd name="connsiteX0" fmla="*/ 3390323 w 3390323"/>
              <a:gd name="connsiteY0" fmla="*/ 5258075 h 5258075"/>
              <a:gd name="connsiteX1" fmla="*/ 118431 w 3390323"/>
              <a:gd name="connsiteY1" fmla="*/ 2665787 h 5258075"/>
              <a:gd name="connsiteX2" fmla="*/ 651088 w 3390323"/>
              <a:gd name="connsiteY2" fmla="*/ 734892 h 5258075"/>
              <a:gd name="connsiteX3" fmla="*/ 3352223 w 3390323"/>
              <a:gd name="connsiteY3" fmla="*/ 63974 h 5258075"/>
              <a:gd name="connsiteX4" fmla="*/ 1754377 w 3390323"/>
              <a:gd name="connsiteY4" fmla="*/ 2665787 h 5258075"/>
              <a:gd name="connsiteX5" fmla="*/ 3390323 w 3390323"/>
              <a:gd name="connsiteY5" fmla="*/ 5258075 h 5258075"/>
              <a:gd name="connsiteX0" fmla="*/ 2813604 w 2813604"/>
              <a:gd name="connsiteY0" fmla="*/ 5258075 h 5266481"/>
              <a:gd name="connsiteX1" fmla="*/ 256087 w 2813604"/>
              <a:gd name="connsiteY1" fmla="*/ 4532687 h 5266481"/>
              <a:gd name="connsiteX2" fmla="*/ 74369 w 2813604"/>
              <a:gd name="connsiteY2" fmla="*/ 734892 h 5266481"/>
              <a:gd name="connsiteX3" fmla="*/ 2775504 w 2813604"/>
              <a:gd name="connsiteY3" fmla="*/ 63974 h 5266481"/>
              <a:gd name="connsiteX4" fmla="*/ 1177658 w 2813604"/>
              <a:gd name="connsiteY4" fmla="*/ 2665787 h 5266481"/>
              <a:gd name="connsiteX5" fmla="*/ 2813604 w 2813604"/>
              <a:gd name="connsiteY5" fmla="*/ 5258075 h 5266481"/>
              <a:gd name="connsiteX0" fmla="*/ 2739240 w 2739240"/>
              <a:gd name="connsiteY0" fmla="*/ 5258075 h 5258075"/>
              <a:gd name="connsiteX1" fmla="*/ 181723 w 2739240"/>
              <a:gd name="connsiteY1" fmla="*/ 4532687 h 5258075"/>
              <a:gd name="connsiteX2" fmla="*/ 5 w 2739240"/>
              <a:gd name="connsiteY2" fmla="*/ 734892 h 5258075"/>
              <a:gd name="connsiteX3" fmla="*/ 2701140 w 2739240"/>
              <a:gd name="connsiteY3" fmla="*/ 63974 h 5258075"/>
              <a:gd name="connsiteX4" fmla="*/ 1103294 w 2739240"/>
              <a:gd name="connsiteY4" fmla="*/ 2665787 h 5258075"/>
              <a:gd name="connsiteX5" fmla="*/ 2739240 w 2739240"/>
              <a:gd name="connsiteY5" fmla="*/ 5258075 h 5258075"/>
              <a:gd name="connsiteX0" fmla="*/ 2758320 w 2758320"/>
              <a:gd name="connsiteY0" fmla="*/ 5259612 h 5259827"/>
              <a:gd name="connsiteX1" fmla="*/ 200803 w 2758320"/>
              <a:gd name="connsiteY1" fmla="*/ 4534224 h 5259827"/>
              <a:gd name="connsiteX2" fmla="*/ 152435 w 2758320"/>
              <a:gd name="connsiteY2" fmla="*/ 707854 h 5259827"/>
              <a:gd name="connsiteX3" fmla="*/ 2720220 w 2758320"/>
              <a:gd name="connsiteY3" fmla="*/ 65511 h 5259827"/>
              <a:gd name="connsiteX4" fmla="*/ 1122374 w 2758320"/>
              <a:gd name="connsiteY4" fmla="*/ 2667324 h 5259827"/>
              <a:gd name="connsiteX5" fmla="*/ 2758320 w 2758320"/>
              <a:gd name="connsiteY5" fmla="*/ 5259612 h 5259827"/>
              <a:gd name="connsiteX0" fmla="*/ 2813603 w 2813603"/>
              <a:gd name="connsiteY0" fmla="*/ 5258075 h 5258215"/>
              <a:gd name="connsiteX1" fmla="*/ 256086 w 2813603"/>
              <a:gd name="connsiteY1" fmla="*/ 4532687 h 5258215"/>
              <a:gd name="connsiteX2" fmla="*/ 74368 w 2813603"/>
              <a:gd name="connsiteY2" fmla="*/ 734892 h 5258215"/>
              <a:gd name="connsiteX3" fmla="*/ 2775503 w 2813603"/>
              <a:gd name="connsiteY3" fmla="*/ 63974 h 5258215"/>
              <a:gd name="connsiteX4" fmla="*/ 1177657 w 2813603"/>
              <a:gd name="connsiteY4" fmla="*/ 2665787 h 5258215"/>
              <a:gd name="connsiteX5" fmla="*/ 2813603 w 2813603"/>
              <a:gd name="connsiteY5" fmla="*/ 5258075 h 5258215"/>
              <a:gd name="connsiteX0" fmla="*/ 746579 w 3509190"/>
              <a:gd name="connsiteY0" fmla="*/ 2969324 h 4580270"/>
              <a:gd name="connsiteX1" fmla="*/ 989773 w 3509190"/>
              <a:gd name="connsiteY1" fmla="*/ 4532687 h 4580270"/>
              <a:gd name="connsiteX2" fmla="*/ 808055 w 3509190"/>
              <a:gd name="connsiteY2" fmla="*/ 734892 h 4580270"/>
              <a:gd name="connsiteX3" fmla="*/ 3509190 w 3509190"/>
              <a:gd name="connsiteY3" fmla="*/ 63974 h 4580270"/>
              <a:gd name="connsiteX4" fmla="*/ 1911344 w 3509190"/>
              <a:gd name="connsiteY4" fmla="*/ 2665787 h 4580270"/>
              <a:gd name="connsiteX5" fmla="*/ 746579 w 3509190"/>
              <a:gd name="connsiteY5" fmla="*/ 2969324 h 4580270"/>
              <a:gd name="connsiteX0" fmla="*/ 746579 w 3509190"/>
              <a:gd name="connsiteY0" fmla="*/ 2969324 h 4580270"/>
              <a:gd name="connsiteX1" fmla="*/ 989773 w 3509190"/>
              <a:gd name="connsiteY1" fmla="*/ 4532687 h 4580270"/>
              <a:gd name="connsiteX2" fmla="*/ 808055 w 3509190"/>
              <a:gd name="connsiteY2" fmla="*/ 734892 h 4580270"/>
              <a:gd name="connsiteX3" fmla="*/ 3509190 w 3509190"/>
              <a:gd name="connsiteY3" fmla="*/ 63974 h 4580270"/>
              <a:gd name="connsiteX4" fmla="*/ 1911344 w 3509190"/>
              <a:gd name="connsiteY4" fmla="*/ 2665787 h 4580270"/>
              <a:gd name="connsiteX5" fmla="*/ 746579 w 3509190"/>
              <a:gd name="connsiteY5" fmla="*/ 2969324 h 4580270"/>
              <a:gd name="connsiteX0" fmla="*/ 0 w 2762611"/>
              <a:gd name="connsiteY0" fmla="*/ 2969324 h 4580897"/>
              <a:gd name="connsiteX1" fmla="*/ 243194 w 2762611"/>
              <a:gd name="connsiteY1" fmla="*/ 4532687 h 4580897"/>
              <a:gd name="connsiteX2" fmla="*/ 61476 w 2762611"/>
              <a:gd name="connsiteY2" fmla="*/ 734892 h 4580897"/>
              <a:gd name="connsiteX3" fmla="*/ 2762611 w 2762611"/>
              <a:gd name="connsiteY3" fmla="*/ 63974 h 4580897"/>
              <a:gd name="connsiteX4" fmla="*/ 1164765 w 2762611"/>
              <a:gd name="connsiteY4" fmla="*/ 2665787 h 4580897"/>
              <a:gd name="connsiteX5" fmla="*/ 0 w 2762611"/>
              <a:gd name="connsiteY5" fmla="*/ 2969324 h 4580897"/>
              <a:gd name="connsiteX0" fmla="*/ 214176 w 2976787"/>
              <a:gd name="connsiteY0" fmla="*/ 2969324 h 3002899"/>
              <a:gd name="connsiteX1" fmla="*/ 275652 w 2976787"/>
              <a:gd name="connsiteY1" fmla="*/ 734892 h 3002899"/>
              <a:gd name="connsiteX2" fmla="*/ 2976787 w 2976787"/>
              <a:gd name="connsiteY2" fmla="*/ 63974 h 3002899"/>
              <a:gd name="connsiteX3" fmla="*/ 1378941 w 2976787"/>
              <a:gd name="connsiteY3" fmla="*/ 2665787 h 3002899"/>
              <a:gd name="connsiteX4" fmla="*/ 214176 w 2976787"/>
              <a:gd name="connsiteY4" fmla="*/ 2969324 h 3002899"/>
              <a:gd name="connsiteX0" fmla="*/ 0 w 2781805"/>
              <a:gd name="connsiteY0" fmla="*/ 2906221 h 2939796"/>
              <a:gd name="connsiteX1" fmla="*/ 2762611 w 2781805"/>
              <a:gd name="connsiteY1" fmla="*/ 871 h 2939796"/>
              <a:gd name="connsiteX2" fmla="*/ 1164765 w 2781805"/>
              <a:gd name="connsiteY2" fmla="*/ 2602684 h 2939796"/>
              <a:gd name="connsiteX3" fmla="*/ 0 w 2781805"/>
              <a:gd name="connsiteY3" fmla="*/ 2906221 h 2939796"/>
              <a:gd name="connsiteX0" fmla="*/ 0 w 2000057"/>
              <a:gd name="connsiteY0" fmla="*/ 264560 h 2625037"/>
              <a:gd name="connsiteX1" fmla="*/ 1982379 w 2000057"/>
              <a:gd name="connsiteY1" fmla="*/ 22722 h 2625037"/>
              <a:gd name="connsiteX2" fmla="*/ 384533 w 2000057"/>
              <a:gd name="connsiteY2" fmla="*/ 2624535 h 2625037"/>
              <a:gd name="connsiteX3" fmla="*/ 0 w 2000057"/>
              <a:gd name="connsiteY3" fmla="*/ 264560 h 2625037"/>
              <a:gd name="connsiteX0" fmla="*/ 0 w 2000057"/>
              <a:gd name="connsiteY0" fmla="*/ 242564 h 2603041"/>
              <a:gd name="connsiteX1" fmla="*/ 1982379 w 2000057"/>
              <a:gd name="connsiteY1" fmla="*/ 726 h 2603041"/>
              <a:gd name="connsiteX2" fmla="*/ 384533 w 2000057"/>
              <a:gd name="connsiteY2" fmla="*/ 2602539 h 2603041"/>
              <a:gd name="connsiteX3" fmla="*/ 0 w 2000057"/>
              <a:gd name="connsiteY3" fmla="*/ 242564 h 2603041"/>
              <a:gd name="connsiteX0" fmla="*/ 0 w 2048004"/>
              <a:gd name="connsiteY0" fmla="*/ 238305 h 2598764"/>
              <a:gd name="connsiteX1" fmla="*/ 2030760 w 2048004"/>
              <a:gd name="connsiteY1" fmla="*/ 727 h 2598764"/>
              <a:gd name="connsiteX2" fmla="*/ 384533 w 2048004"/>
              <a:gd name="connsiteY2" fmla="*/ 2598280 h 2598764"/>
              <a:gd name="connsiteX3" fmla="*/ 0 w 2048004"/>
              <a:gd name="connsiteY3" fmla="*/ 238305 h 2598764"/>
              <a:gd name="connsiteX0" fmla="*/ 0 w 2030760"/>
              <a:gd name="connsiteY0" fmla="*/ 237578 h 2598037"/>
              <a:gd name="connsiteX1" fmla="*/ 2030760 w 2030760"/>
              <a:gd name="connsiteY1" fmla="*/ 0 h 2598037"/>
              <a:gd name="connsiteX2" fmla="*/ 384533 w 2030760"/>
              <a:gd name="connsiteY2" fmla="*/ 2597553 h 2598037"/>
              <a:gd name="connsiteX3" fmla="*/ 0 w 2030760"/>
              <a:gd name="connsiteY3" fmla="*/ 237578 h 2598037"/>
              <a:gd name="connsiteX0" fmla="*/ 0 w 2030760"/>
              <a:gd name="connsiteY0" fmla="*/ 237578 h 2954547"/>
              <a:gd name="connsiteX1" fmla="*/ 2030760 w 2030760"/>
              <a:gd name="connsiteY1" fmla="*/ 0 h 2954547"/>
              <a:gd name="connsiteX2" fmla="*/ 384533 w 2030760"/>
              <a:gd name="connsiteY2" fmla="*/ 2597553 h 2954547"/>
              <a:gd name="connsiteX3" fmla="*/ 0 w 2030760"/>
              <a:gd name="connsiteY3" fmla="*/ 237578 h 2954547"/>
              <a:gd name="connsiteX0" fmla="*/ 0 w 2030760"/>
              <a:gd name="connsiteY0" fmla="*/ 237578 h 2616782"/>
              <a:gd name="connsiteX1" fmla="*/ 2030760 w 2030760"/>
              <a:gd name="connsiteY1" fmla="*/ 0 h 2616782"/>
              <a:gd name="connsiteX2" fmla="*/ 384533 w 2030760"/>
              <a:gd name="connsiteY2" fmla="*/ 2597553 h 2616782"/>
              <a:gd name="connsiteX3" fmla="*/ 0 w 2030760"/>
              <a:gd name="connsiteY3" fmla="*/ 237578 h 2616782"/>
              <a:gd name="connsiteX0" fmla="*/ 0 w 2030760"/>
              <a:gd name="connsiteY0" fmla="*/ 237578 h 2625057"/>
              <a:gd name="connsiteX1" fmla="*/ 2030760 w 2030760"/>
              <a:gd name="connsiteY1" fmla="*/ 0 h 2625057"/>
              <a:gd name="connsiteX2" fmla="*/ 308790 w 2030760"/>
              <a:gd name="connsiteY2" fmla="*/ 2605885 h 2625057"/>
              <a:gd name="connsiteX3" fmla="*/ 0 w 2030760"/>
              <a:gd name="connsiteY3" fmla="*/ 237578 h 2625057"/>
              <a:gd name="connsiteX0" fmla="*/ 0 w 2050738"/>
              <a:gd name="connsiteY0" fmla="*/ 230194 h 2598955"/>
              <a:gd name="connsiteX1" fmla="*/ 2050738 w 2050738"/>
              <a:gd name="connsiteY1" fmla="*/ 0 h 2598955"/>
              <a:gd name="connsiteX2" fmla="*/ 308790 w 2050738"/>
              <a:gd name="connsiteY2" fmla="*/ 2598501 h 2598955"/>
              <a:gd name="connsiteX3" fmla="*/ 0 w 2050738"/>
              <a:gd name="connsiteY3" fmla="*/ 230194 h 2598955"/>
              <a:gd name="connsiteX0" fmla="*/ 0 w 2050738"/>
              <a:gd name="connsiteY0" fmla="*/ 230194 h 2598955"/>
              <a:gd name="connsiteX1" fmla="*/ 2050738 w 2050738"/>
              <a:gd name="connsiteY1" fmla="*/ 0 h 2598955"/>
              <a:gd name="connsiteX2" fmla="*/ 308790 w 2050738"/>
              <a:gd name="connsiteY2" fmla="*/ 2598501 h 2598955"/>
              <a:gd name="connsiteX3" fmla="*/ 0 w 2050738"/>
              <a:gd name="connsiteY3" fmla="*/ 230194 h 2598955"/>
              <a:gd name="connsiteX0" fmla="*/ 0 w 2050738"/>
              <a:gd name="connsiteY0" fmla="*/ 230194 h 2834492"/>
              <a:gd name="connsiteX1" fmla="*/ 2050738 w 2050738"/>
              <a:gd name="connsiteY1" fmla="*/ 0 h 2834492"/>
              <a:gd name="connsiteX2" fmla="*/ 308790 w 2050738"/>
              <a:gd name="connsiteY2" fmla="*/ 2598501 h 2834492"/>
              <a:gd name="connsiteX3" fmla="*/ 0 w 2050738"/>
              <a:gd name="connsiteY3" fmla="*/ 230194 h 2834492"/>
              <a:gd name="connsiteX0" fmla="*/ 0 w 2050738"/>
              <a:gd name="connsiteY0" fmla="*/ 230194 h 2612582"/>
              <a:gd name="connsiteX1" fmla="*/ 2050738 w 2050738"/>
              <a:gd name="connsiteY1" fmla="*/ 0 h 2612582"/>
              <a:gd name="connsiteX2" fmla="*/ 308790 w 2050738"/>
              <a:gd name="connsiteY2" fmla="*/ 2598501 h 2612582"/>
              <a:gd name="connsiteX3" fmla="*/ 0 w 2050738"/>
              <a:gd name="connsiteY3" fmla="*/ 230194 h 2612582"/>
              <a:gd name="connsiteX0" fmla="*/ 0 w 2069674"/>
              <a:gd name="connsiteY0" fmla="*/ 232277 h 2598963"/>
              <a:gd name="connsiteX1" fmla="*/ 2069674 w 2069674"/>
              <a:gd name="connsiteY1" fmla="*/ 0 h 2598963"/>
              <a:gd name="connsiteX2" fmla="*/ 327726 w 2069674"/>
              <a:gd name="connsiteY2" fmla="*/ 2598501 h 2598963"/>
              <a:gd name="connsiteX3" fmla="*/ 0 w 2069674"/>
              <a:gd name="connsiteY3" fmla="*/ 232277 h 2598963"/>
              <a:gd name="connsiteX0" fmla="*/ 0 w 2069674"/>
              <a:gd name="connsiteY0" fmla="*/ 232277 h 2598963"/>
              <a:gd name="connsiteX1" fmla="*/ 2069674 w 2069674"/>
              <a:gd name="connsiteY1" fmla="*/ 0 h 2598963"/>
              <a:gd name="connsiteX2" fmla="*/ 327726 w 2069674"/>
              <a:gd name="connsiteY2" fmla="*/ 2598501 h 2598963"/>
              <a:gd name="connsiteX3" fmla="*/ 0 w 2069674"/>
              <a:gd name="connsiteY3" fmla="*/ 232277 h 2598963"/>
              <a:gd name="connsiteX0" fmla="*/ 0 w 2069674"/>
              <a:gd name="connsiteY0" fmla="*/ 232277 h 2643076"/>
              <a:gd name="connsiteX1" fmla="*/ 2069674 w 2069674"/>
              <a:gd name="connsiteY1" fmla="*/ 0 h 2643076"/>
              <a:gd name="connsiteX2" fmla="*/ 327726 w 2069674"/>
              <a:gd name="connsiteY2" fmla="*/ 2598501 h 2643076"/>
              <a:gd name="connsiteX3" fmla="*/ 0 w 2069674"/>
              <a:gd name="connsiteY3" fmla="*/ 232277 h 2643076"/>
              <a:gd name="connsiteX0" fmla="*/ 0 w 2069674"/>
              <a:gd name="connsiteY0" fmla="*/ 232277 h 2660862"/>
              <a:gd name="connsiteX1" fmla="*/ 2069674 w 2069674"/>
              <a:gd name="connsiteY1" fmla="*/ 0 h 2660862"/>
              <a:gd name="connsiteX2" fmla="*/ 270576 w 2069674"/>
              <a:gd name="connsiteY2" fmla="*/ 2616617 h 2660862"/>
              <a:gd name="connsiteX3" fmla="*/ 0 w 2069674"/>
              <a:gd name="connsiteY3" fmla="*/ 232277 h 2660862"/>
              <a:gd name="connsiteX0" fmla="*/ 882 w 2094573"/>
              <a:gd name="connsiteY0" fmla="*/ 229004 h 2613790"/>
              <a:gd name="connsiteX1" fmla="*/ 2094573 w 2094573"/>
              <a:gd name="connsiteY1" fmla="*/ 0 h 2613790"/>
              <a:gd name="connsiteX2" fmla="*/ 271458 w 2094573"/>
              <a:gd name="connsiteY2" fmla="*/ 2613344 h 2613790"/>
              <a:gd name="connsiteX3" fmla="*/ 882 w 2094573"/>
              <a:gd name="connsiteY3" fmla="*/ 229004 h 2613790"/>
              <a:gd name="connsiteX0" fmla="*/ 0 w 2093691"/>
              <a:gd name="connsiteY0" fmla="*/ 229004 h 2615021"/>
              <a:gd name="connsiteX1" fmla="*/ 2093691 w 2093691"/>
              <a:gd name="connsiteY1" fmla="*/ 0 h 2615021"/>
              <a:gd name="connsiteX2" fmla="*/ 270576 w 2093691"/>
              <a:gd name="connsiteY2" fmla="*/ 2613344 h 2615021"/>
              <a:gd name="connsiteX3" fmla="*/ 0 w 2093691"/>
              <a:gd name="connsiteY3" fmla="*/ 229004 h 2615021"/>
              <a:gd name="connsiteX0" fmla="*/ 0 w 2093691"/>
              <a:gd name="connsiteY0" fmla="*/ 229004 h 2615021"/>
              <a:gd name="connsiteX1" fmla="*/ 2093691 w 2093691"/>
              <a:gd name="connsiteY1" fmla="*/ 0 h 2615021"/>
              <a:gd name="connsiteX2" fmla="*/ 270576 w 2093691"/>
              <a:gd name="connsiteY2" fmla="*/ 2613344 h 2615021"/>
              <a:gd name="connsiteX3" fmla="*/ 0 w 2093691"/>
              <a:gd name="connsiteY3" fmla="*/ 229004 h 2615021"/>
              <a:gd name="connsiteX0" fmla="*/ 0 w 2093691"/>
              <a:gd name="connsiteY0" fmla="*/ 229004 h 2615021"/>
              <a:gd name="connsiteX1" fmla="*/ 2093691 w 2093691"/>
              <a:gd name="connsiteY1" fmla="*/ 0 h 2615021"/>
              <a:gd name="connsiteX2" fmla="*/ 270576 w 2093691"/>
              <a:gd name="connsiteY2" fmla="*/ 2613344 h 2615021"/>
              <a:gd name="connsiteX3" fmla="*/ 0 w 2093691"/>
              <a:gd name="connsiteY3" fmla="*/ 229004 h 2615021"/>
              <a:gd name="connsiteX0" fmla="*/ 3298119 w 5391810"/>
              <a:gd name="connsiteY0" fmla="*/ 229004 h 2593615"/>
              <a:gd name="connsiteX1" fmla="*/ 5391810 w 5391810"/>
              <a:gd name="connsiteY1" fmla="*/ 0 h 2593615"/>
              <a:gd name="connsiteX2" fmla="*/ 6 w 5391810"/>
              <a:gd name="connsiteY2" fmla="*/ 2591918 h 2593615"/>
              <a:gd name="connsiteX3" fmla="*/ 3298119 w 5391810"/>
              <a:gd name="connsiteY3" fmla="*/ 229004 h 2593615"/>
              <a:gd name="connsiteX0" fmla="*/ 3298119 w 5391810"/>
              <a:gd name="connsiteY0" fmla="*/ 229004 h 2593536"/>
              <a:gd name="connsiteX1" fmla="*/ 5391810 w 5391810"/>
              <a:gd name="connsiteY1" fmla="*/ 0 h 2593536"/>
              <a:gd name="connsiteX2" fmla="*/ 6 w 5391810"/>
              <a:gd name="connsiteY2" fmla="*/ 2591918 h 2593536"/>
              <a:gd name="connsiteX3" fmla="*/ 3298119 w 5391810"/>
              <a:gd name="connsiteY3" fmla="*/ 229004 h 2593536"/>
              <a:gd name="connsiteX0" fmla="*/ 5336663 w 5391815"/>
              <a:gd name="connsiteY0" fmla="*/ 0 h 2973148"/>
              <a:gd name="connsiteX1" fmla="*/ 5391815 w 5391815"/>
              <a:gd name="connsiteY1" fmla="*/ 379679 h 2973148"/>
              <a:gd name="connsiteX2" fmla="*/ 11 w 5391815"/>
              <a:gd name="connsiteY2" fmla="*/ 2971597 h 2973148"/>
              <a:gd name="connsiteX3" fmla="*/ 5336663 w 5391815"/>
              <a:gd name="connsiteY3" fmla="*/ 0 h 2973148"/>
              <a:gd name="connsiteX0" fmla="*/ 5336663 w 5391815"/>
              <a:gd name="connsiteY0" fmla="*/ 0 h 2973148"/>
              <a:gd name="connsiteX1" fmla="*/ 5391815 w 5391815"/>
              <a:gd name="connsiteY1" fmla="*/ 379679 h 2973148"/>
              <a:gd name="connsiteX2" fmla="*/ 11 w 5391815"/>
              <a:gd name="connsiteY2" fmla="*/ 2971597 h 2973148"/>
              <a:gd name="connsiteX3" fmla="*/ 5336663 w 5391815"/>
              <a:gd name="connsiteY3" fmla="*/ 0 h 2973148"/>
              <a:gd name="connsiteX0" fmla="*/ 5336666 w 5391818"/>
              <a:gd name="connsiteY0" fmla="*/ 0 h 2973148"/>
              <a:gd name="connsiteX1" fmla="*/ 5391818 w 5391818"/>
              <a:gd name="connsiteY1" fmla="*/ 379679 h 2973148"/>
              <a:gd name="connsiteX2" fmla="*/ 14 w 5391818"/>
              <a:gd name="connsiteY2" fmla="*/ 2971597 h 2973148"/>
              <a:gd name="connsiteX3" fmla="*/ 5336666 w 5391818"/>
              <a:gd name="connsiteY3" fmla="*/ 0 h 2973148"/>
              <a:gd name="connsiteX0" fmla="*/ 5336666 w 5391818"/>
              <a:gd name="connsiteY0" fmla="*/ 0 h 2973148"/>
              <a:gd name="connsiteX1" fmla="*/ 5391818 w 5391818"/>
              <a:gd name="connsiteY1" fmla="*/ 379679 h 2973148"/>
              <a:gd name="connsiteX2" fmla="*/ 14 w 5391818"/>
              <a:gd name="connsiteY2" fmla="*/ 2971597 h 2973148"/>
              <a:gd name="connsiteX3" fmla="*/ 5336666 w 5391818"/>
              <a:gd name="connsiteY3" fmla="*/ 0 h 2973148"/>
              <a:gd name="connsiteX0" fmla="*/ 5348349 w 5391814"/>
              <a:gd name="connsiteY0" fmla="*/ 0 h 2974444"/>
              <a:gd name="connsiteX1" fmla="*/ 5391814 w 5391814"/>
              <a:gd name="connsiteY1" fmla="*/ 380965 h 2974444"/>
              <a:gd name="connsiteX2" fmla="*/ 10 w 5391814"/>
              <a:gd name="connsiteY2" fmla="*/ 2972883 h 2974444"/>
              <a:gd name="connsiteX3" fmla="*/ 5348349 w 5391814"/>
              <a:gd name="connsiteY3" fmla="*/ 0 h 2974444"/>
              <a:gd name="connsiteX0" fmla="*/ 5348349 w 5391814"/>
              <a:gd name="connsiteY0" fmla="*/ 0 h 2974444"/>
              <a:gd name="connsiteX1" fmla="*/ 5391814 w 5391814"/>
              <a:gd name="connsiteY1" fmla="*/ 380965 h 2974444"/>
              <a:gd name="connsiteX2" fmla="*/ 10 w 5391814"/>
              <a:gd name="connsiteY2" fmla="*/ 2972883 h 2974444"/>
              <a:gd name="connsiteX3" fmla="*/ 5348349 w 5391814"/>
              <a:gd name="connsiteY3" fmla="*/ 0 h 2974444"/>
              <a:gd name="connsiteX0" fmla="*/ 5348349 w 5391814"/>
              <a:gd name="connsiteY0" fmla="*/ 0 h 2974444"/>
              <a:gd name="connsiteX1" fmla="*/ 5391814 w 5391814"/>
              <a:gd name="connsiteY1" fmla="*/ 380965 h 2974444"/>
              <a:gd name="connsiteX2" fmla="*/ 10 w 5391814"/>
              <a:gd name="connsiteY2" fmla="*/ 2972883 h 2974444"/>
              <a:gd name="connsiteX3" fmla="*/ 5348349 w 5391814"/>
              <a:gd name="connsiteY3" fmla="*/ 0 h 2974444"/>
              <a:gd name="connsiteX0" fmla="*/ 5358568 w 5402033"/>
              <a:gd name="connsiteY0" fmla="*/ 0 h 2974444"/>
              <a:gd name="connsiteX1" fmla="*/ 5402033 w 5402033"/>
              <a:gd name="connsiteY1" fmla="*/ 380965 h 2974444"/>
              <a:gd name="connsiteX2" fmla="*/ 10229 w 5402033"/>
              <a:gd name="connsiteY2" fmla="*/ 2972883 h 2974444"/>
              <a:gd name="connsiteX3" fmla="*/ 4080686 w 5402033"/>
              <a:gd name="connsiteY3" fmla="*/ 519686 h 2974444"/>
              <a:gd name="connsiteX4" fmla="*/ 5358568 w 5402033"/>
              <a:gd name="connsiteY4" fmla="*/ 0 h 2974444"/>
              <a:gd name="connsiteX0" fmla="*/ 6187096 w 6230561"/>
              <a:gd name="connsiteY0" fmla="*/ 0 h 2973596"/>
              <a:gd name="connsiteX1" fmla="*/ 6230561 w 6230561"/>
              <a:gd name="connsiteY1" fmla="*/ 380965 h 2973596"/>
              <a:gd name="connsiteX2" fmla="*/ 838757 w 6230561"/>
              <a:gd name="connsiteY2" fmla="*/ 2972883 h 2973596"/>
              <a:gd name="connsiteX3" fmla="*/ 563268 w 6230561"/>
              <a:gd name="connsiteY3" fmla="*/ 636994 h 2973596"/>
              <a:gd name="connsiteX4" fmla="*/ 6187096 w 6230561"/>
              <a:gd name="connsiteY4" fmla="*/ 0 h 2973596"/>
              <a:gd name="connsiteX0" fmla="*/ 5808428 w 5851893"/>
              <a:gd name="connsiteY0" fmla="*/ 0 h 2974294"/>
              <a:gd name="connsiteX1" fmla="*/ 5851893 w 5851893"/>
              <a:gd name="connsiteY1" fmla="*/ 380965 h 2974294"/>
              <a:gd name="connsiteX2" fmla="*/ 460089 w 5851893"/>
              <a:gd name="connsiteY2" fmla="*/ 2972883 h 2974294"/>
              <a:gd name="connsiteX3" fmla="*/ 184600 w 5851893"/>
              <a:gd name="connsiteY3" fmla="*/ 636994 h 2974294"/>
              <a:gd name="connsiteX4" fmla="*/ 5808428 w 5851893"/>
              <a:gd name="connsiteY4" fmla="*/ 0 h 2974294"/>
              <a:gd name="connsiteX0" fmla="*/ 5808428 w 5851893"/>
              <a:gd name="connsiteY0" fmla="*/ 0 h 2974294"/>
              <a:gd name="connsiteX1" fmla="*/ 5851893 w 5851893"/>
              <a:gd name="connsiteY1" fmla="*/ 380965 h 2974294"/>
              <a:gd name="connsiteX2" fmla="*/ 460089 w 5851893"/>
              <a:gd name="connsiteY2" fmla="*/ 2972883 h 2974294"/>
              <a:gd name="connsiteX3" fmla="*/ 184600 w 5851893"/>
              <a:gd name="connsiteY3" fmla="*/ 636994 h 2974294"/>
              <a:gd name="connsiteX4" fmla="*/ 5808428 w 5851893"/>
              <a:gd name="connsiteY4" fmla="*/ 0 h 2974294"/>
              <a:gd name="connsiteX0" fmla="*/ 5623828 w 5667293"/>
              <a:gd name="connsiteY0" fmla="*/ 0 h 2978628"/>
              <a:gd name="connsiteX1" fmla="*/ 5667293 w 5667293"/>
              <a:gd name="connsiteY1" fmla="*/ 380965 h 2978628"/>
              <a:gd name="connsiteX2" fmla="*/ 275489 w 5667293"/>
              <a:gd name="connsiteY2" fmla="*/ 2972883 h 2978628"/>
              <a:gd name="connsiteX3" fmla="*/ 0 w 5667293"/>
              <a:gd name="connsiteY3" fmla="*/ 636994 h 2978628"/>
              <a:gd name="connsiteX4" fmla="*/ 5623828 w 5667293"/>
              <a:gd name="connsiteY4" fmla="*/ 0 h 2978628"/>
              <a:gd name="connsiteX0" fmla="*/ 5803871 w 5847336"/>
              <a:gd name="connsiteY0" fmla="*/ 0 h 2974278"/>
              <a:gd name="connsiteX1" fmla="*/ 5847336 w 5847336"/>
              <a:gd name="connsiteY1" fmla="*/ 380965 h 2974278"/>
              <a:gd name="connsiteX2" fmla="*/ 455532 w 5847336"/>
              <a:gd name="connsiteY2" fmla="*/ 2972883 h 2974278"/>
              <a:gd name="connsiteX3" fmla="*/ 191730 w 5847336"/>
              <a:gd name="connsiteY3" fmla="*/ 635708 h 2974278"/>
              <a:gd name="connsiteX4" fmla="*/ 5803871 w 5847336"/>
              <a:gd name="connsiteY4" fmla="*/ 0 h 2974278"/>
              <a:gd name="connsiteX0" fmla="*/ 5612141 w 5655606"/>
              <a:gd name="connsiteY0" fmla="*/ 0 h 2977669"/>
              <a:gd name="connsiteX1" fmla="*/ 5655606 w 5655606"/>
              <a:gd name="connsiteY1" fmla="*/ 380965 h 2977669"/>
              <a:gd name="connsiteX2" fmla="*/ 263802 w 5655606"/>
              <a:gd name="connsiteY2" fmla="*/ 2972883 h 2977669"/>
              <a:gd name="connsiteX3" fmla="*/ 0 w 5655606"/>
              <a:gd name="connsiteY3" fmla="*/ 635708 h 2977669"/>
              <a:gd name="connsiteX4" fmla="*/ 5612141 w 5655606"/>
              <a:gd name="connsiteY4" fmla="*/ 0 h 297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606" h="2977669">
                <a:moveTo>
                  <a:pt x="5612141" y="0"/>
                </a:moveTo>
                <a:cubicBezTo>
                  <a:pt x="5636926" y="247467"/>
                  <a:pt x="5629890" y="188285"/>
                  <a:pt x="5655606" y="380965"/>
                </a:cubicBezTo>
                <a:cubicBezTo>
                  <a:pt x="185099" y="1146655"/>
                  <a:pt x="271369" y="3086515"/>
                  <a:pt x="263802" y="2972883"/>
                </a:cubicBezTo>
                <a:cubicBezTo>
                  <a:pt x="256235" y="2859251"/>
                  <a:pt x="159939" y="2086027"/>
                  <a:pt x="0" y="635708"/>
                </a:cubicBezTo>
                <a:lnTo>
                  <a:pt x="5612141"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Moon 14"/>
          <p:cNvSpPr/>
          <p:nvPr/>
        </p:nvSpPr>
        <p:spPr>
          <a:xfrm rot="11176659">
            <a:off x="5955234" y="1109028"/>
            <a:ext cx="3392487" cy="4237037"/>
          </a:xfrm>
          <a:custGeom>
            <a:avLst/>
            <a:gdLst>
              <a:gd name="connsiteX0" fmla="*/ 3271892 w 3271892"/>
              <a:gd name="connsiteY0" fmla="*/ 5184576 h 5184576"/>
              <a:gd name="connsiteX1" fmla="*/ 0 w 3271892"/>
              <a:gd name="connsiteY1" fmla="*/ 2592288 h 5184576"/>
              <a:gd name="connsiteX2" fmla="*/ 3271892 w 3271892"/>
              <a:gd name="connsiteY2" fmla="*/ 0 h 5184576"/>
              <a:gd name="connsiteX3" fmla="*/ 1635946 w 3271892"/>
              <a:gd name="connsiteY3" fmla="*/ 2592288 h 5184576"/>
              <a:gd name="connsiteX4" fmla="*/ 3271892 w 3271892"/>
              <a:gd name="connsiteY4" fmla="*/ 5184576 h 5184576"/>
              <a:gd name="connsiteX0" fmla="*/ 3271913 w 3271913"/>
              <a:gd name="connsiteY0" fmla="*/ 5194101 h 5194101"/>
              <a:gd name="connsiteX1" fmla="*/ 21 w 3271913"/>
              <a:gd name="connsiteY1" fmla="*/ 2601813 h 5194101"/>
              <a:gd name="connsiteX2" fmla="*/ 3233813 w 3271913"/>
              <a:gd name="connsiteY2" fmla="*/ 0 h 5194101"/>
              <a:gd name="connsiteX3" fmla="*/ 1635967 w 3271913"/>
              <a:gd name="connsiteY3" fmla="*/ 2601813 h 5194101"/>
              <a:gd name="connsiteX4" fmla="*/ 3271913 w 3271913"/>
              <a:gd name="connsiteY4" fmla="*/ 5194101 h 5194101"/>
              <a:gd name="connsiteX0" fmla="*/ 3275167 w 3275167"/>
              <a:gd name="connsiteY0" fmla="*/ 5199163 h 5199163"/>
              <a:gd name="connsiteX1" fmla="*/ 3275 w 3275167"/>
              <a:gd name="connsiteY1" fmla="*/ 2606875 h 5199163"/>
              <a:gd name="connsiteX2" fmla="*/ 3237067 w 3275167"/>
              <a:gd name="connsiteY2" fmla="*/ 5062 h 5199163"/>
              <a:gd name="connsiteX3" fmla="*/ 1639221 w 3275167"/>
              <a:gd name="connsiteY3" fmla="*/ 2606875 h 5199163"/>
              <a:gd name="connsiteX4" fmla="*/ 3275167 w 3275167"/>
              <a:gd name="connsiteY4" fmla="*/ 5199163 h 5199163"/>
              <a:gd name="connsiteX0" fmla="*/ 3460254 w 3460254"/>
              <a:gd name="connsiteY0" fmla="*/ 5289636 h 5289636"/>
              <a:gd name="connsiteX1" fmla="*/ 188362 w 3460254"/>
              <a:gd name="connsiteY1" fmla="*/ 2697348 h 5289636"/>
              <a:gd name="connsiteX2" fmla="*/ 721019 w 3460254"/>
              <a:gd name="connsiteY2" fmla="*/ 766453 h 5289636"/>
              <a:gd name="connsiteX3" fmla="*/ 3422154 w 3460254"/>
              <a:gd name="connsiteY3" fmla="*/ 95535 h 5289636"/>
              <a:gd name="connsiteX4" fmla="*/ 1824308 w 3460254"/>
              <a:gd name="connsiteY4" fmla="*/ 2697348 h 5289636"/>
              <a:gd name="connsiteX5" fmla="*/ 3460254 w 3460254"/>
              <a:gd name="connsiteY5" fmla="*/ 5289636 h 5289636"/>
              <a:gd name="connsiteX0" fmla="*/ 3460254 w 3460254"/>
              <a:gd name="connsiteY0" fmla="*/ 5258075 h 5258075"/>
              <a:gd name="connsiteX1" fmla="*/ 188362 w 3460254"/>
              <a:gd name="connsiteY1" fmla="*/ 2665787 h 5258075"/>
              <a:gd name="connsiteX2" fmla="*/ 721019 w 3460254"/>
              <a:gd name="connsiteY2" fmla="*/ 734892 h 5258075"/>
              <a:gd name="connsiteX3" fmla="*/ 3422154 w 3460254"/>
              <a:gd name="connsiteY3" fmla="*/ 63974 h 5258075"/>
              <a:gd name="connsiteX4" fmla="*/ 1824308 w 3460254"/>
              <a:gd name="connsiteY4" fmla="*/ 2665787 h 5258075"/>
              <a:gd name="connsiteX5" fmla="*/ 3460254 w 3460254"/>
              <a:gd name="connsiteY5" fmla="*/ 5258075 h 5258075"/>
              <a:gd name="connsiteX0" fmla="*/ 3390323 w 3390323"/>
              <a:gd name="connsiteY0" fmla="*/ 5258075 h 5258075"/>
              <a:gd name="connsiteX1" fmla="*/ 118431 w 3390323"/>
              <a:gd name="connsiteY1" fmla="*/ 2665787 h 5258075"/>
              <a:gd name="connsiteX2" fmla="*/ 651088 w 3390323"/>
              <a:gd name="connsiteY2" fmla="*/ 734892 h 5258075"/>
              <a:gd name="connsiteX3" fmla="*/ 3352223 w 3390323"/>
              <a:gd name="connsiteY3" fmla="*/ 63974 h 5258075"/>
              <a:gd name="connsiteX4" fmla="*/ 1754377 w 3390323"/>
              <a:gd name="connsiteY4" fmla="*/ 2665787 h 5258075"/>
              <a:gd name="connsiteX5" fmla="*/ 3390323 w 3390323"/>
              <a:gd name="connsiteY5" fmla="*/ 5258075 h 5258075"/>
              <a:gd name="connsiteX0" fmla="*/ 2813604 w 2813604"/>
              <a:gd name="connsiteY0" fmla="*/ 5258075 h 5266481"/>
              <a:gd name="connsiteX1" fmla="*/ 256087 w 2813604"/>
              <a:gd name="connsiteY1" fmla="*/ 4532687 h 5266481"/>
              <a:gd name="connsiteX2" fmla="*/ 74369 w 2813604"/>
              <a:gd name="connsiteY2" fmla="*/ 734892 h 5266481"/>
              <a:gd name="connsiteX3" fmla="*/ 2775504 w 2813604"/>
              <a:gd name="connsiteY3" fmla="*/ 63974 h 5266481"/>
              <a:gd name="connsiteX4" fmla="*/ 1177658 w 2813604"/>
              <a:gd name="connsiteY4" fmla="*/ 2665787 h 5266481"/>
              <a:gd name="connsiteX5" fmla="*/ 2813604 w 2813604"/>
              <a:gd name="connsiteY5" fmla="*/ 5258075 h 5266481"/>
              <a:gd name="connsiteX0" fmla="*/ 2739240 w 2739240"/>
              <a:gd name="connsiteY0" fmla="*/ 5258075 h 5258075"/>
              <a:gd name="connsiteX1" fmla="*/ 181723 w 2739240"/>
              <a:gd name="connsiteY1" fmla="*/ 4532687 h 5258075"/>
              <a:gd name="connsiteX2" fmla="*/ 5 w 2739240"/>
              <a:gd name="connsiteY2" fmla="*/ 734892 h 5258075"/>
              <a:gd name="connsiteX3" fmla="*/ 2701140 w 2739240"/>
              <a:gd name="connsiteY3" fmla="*/ 63974 h 5258075"/>
              <a:gd name="connsiteX4" fmla="*/ 1103294 w 2739240"/>
              <a:gd name="connsiteY4" fmla="*/ 2665787 h 5258075"/>
              <a:gd name="connsiteX5" fmla="*/ 2739240 w 2739240"/>
              <a:gd name="connsiteY5" fmla="*/ 5258075 h 5258075"/>
              <a:gd name="connsiteX0" fmla="*/ 2758320 w 2758320"/>
              <a:gd name="connsiteY0" fmla="*/ 5259612 h 5259827"/>
              <a:gd name="connsiteX1" fmla="*/ 200803 w 2758320"/>
              <a:gd name="connsiteY1" fmla="*/ 4534224 h 5259827"/>
              <a:gd name="connsiteX2" fmla="*/ 152435 w 2758320"/>
              <a:gd name="connsiteY2" fmla="*/ 707854 h 5259827"/>
              <a:gd name="connsiteX3" fmla="*/ 2720220 w 2758320"/>
              <a:gd name="connsiteY3" fmla="*/ 65511 h 5259827"/>
              <a:gd name="connsiteX4" fmla="*/ 1122374 w 2758320"/>
              <a:gd name="connsiteY4" fmla="*/ 2667324 h 5259827"/>
              <a:gd name="connsiteX5" fmla="*/ 2758320 w 2758320"/>
              <a:gd name="connsiteY5" fmla="*/ 5259612 h 5259827"/>
              <a:gd name="connsiteX0" fmla="*/ 2813603 w 2813603"/>
              <a:gd name="connsiteY0" fmla="*/ 5258075 h 5258215"/>
              <a:gd name="connsiteX1" fmla="*/ 256086 w 2813603"/>
              <a:gd name="connsiteY1" fmla="*/ 4532687 h 5258215"/>
              <a:gd name="connsiteX2" fmla="*/ 74368 w 2813603"/>
              <a:gd name="connsiteY2" fmla="*/ 734892 h 5258215"/>
              <a:gd name="connsiteX3" fmla="*/ 2775503 w 2813603"/>
              <a:gd name="connsiteY3" fmla="*/ 63974 h 5258215"/>
              <a:gd name="connsiteX4" fmla="*/ 1177657 w 2813603"/>
              <a:gd name="connsiteY4" fmla="*/ 2665787 h 5258215"/>
              <a:gd name="connsiteX5" fmla="*/ 2813603 w 2813603"/>
              <a:gd name="connsiteY5" fmla="*/ 5258075 h 5258215"/>
              <a:gd name="connsiteX0" fmla="*/ 746579 w 3509190"/>
              <a:gd name="connsiteY0" fmla="*/ 2969324 h 4580270"/>
              <a:gd name="connsiteX1" fmla="*/ 989773 w 3509190"/>
              <a:gd name="connsiteY1" fmla="*/ 4532687 h 4580270"/>
              <a:gd name="connsiteX2" fmla="*/ 808055 w 3509190"/>
              <a:gd name="connsiteY2" fmla="*/ 734892 h 4580270"/>
              <a:gd name="connsiteX3" fmla="*/ 3509190 w 3509190"/>
              <a:gd name="connsiteY3" fmla="*/ 63974 h 4580270"/>
              <a:gd name="connsiteX4" fmla="*/ 1911344 w 3509190"/>
              <a:gd name="connsiteY4" fmla="*/ 2665787 h 4580270"/>
              <a:gd name="connsiteX5" fmla="*/ 746579 w 3509190"/>
              <a:gd name="connsiteY5" fmla="*/ 2969324 h 4580270"/>
              <a:gd name="connsiteX0" fmla="*/ 746579 w 3509190"/>
              <a:gd name="connsiteY0" fmla="*/ 2969324 h 4580270"/>
              <a:gd name="connsiteX1" fmla="*/ 989773 w 3509190"/>
              <a:gd name="connsiteY1" fmla="*/ 4532687 h 4580270"/>
              <a:gd name="connsiteX2" fmla="*/ 808055 w 3509190"/>
              <a:gd name="connsiteY2" fmla="*/ 734892 h 4580270"/>
              <a:gd name="connsiteX3" fmla="*/ 3509190 w 3509190"/>
              <a:gd name="connsiteY3" fmla="*/ 63974 h 4580270"/>
              <a:gd name="connsiteX4" fmla="*/ 1911344 w 3509190"/>
              <a:gd name="connsiteY4" fmla="*/ 2665787 h 4580270"/>
              <a:gd name="connsiteX5" fmla="*/ 746579 w 3509190"/>
              <a:gd name="connsiteY5" fmla="*/ 2969324 h 4580270"/>
              <a:gd name="connsiteX0" fmla="*/ 0 w 2762611"/>
              <a:gd name="connsiteY0" fmla="*/ 2969324 h 4580897"/>
              <a:gd name="connsiteX1" fmla="*/ 243194 w 2762611"/>
              <a:gd name="connsiteY1" fmla="*/ 4532687 h 4580897"/>
              <a:gd name="connsiteX2" fmla="*/ 61476 w 2762611"/>
              <a:gd name="connsiteY2" fmla="*/ 734892 h 4580897"/>
              <a:gd name="connsiteX3" fmla="*/ 2762611 w 2762611"/>
              <a:gd name="connsiteY3" fmla="*/ 63974 h 4580897"/>
              <a:gd name="connsiteX4" fmla="*/ 1164765 w 2762611"/>
              <a:gd name="connsiteY4" fmla="*/ 2665787 h 4580897"/>
              <a:gd name="connsiteX5" fmla="*/ 0 w 2762611"/>
              <a:gd name="connsiteY5" fmla="*/ 2969324 h 4580897"/>
              <a:gd name="connsiteX0" fmla="*/ 214176 w 2976787"/>
              <a:gd name="connsiteY0" fmla="*/ 2969324 h 3002899"/>
              <a:gd name="connsiteX1" fmla="*/ 275652 w 2976787"/>
              <a:gd name="connsiteY1" fmla="*/ 734892 h 3002899"/>
              <a:gd name="connsiteX2" fmla="*/ 2976787 w 2976787"/>
              <a:gd name="connsiteY2" fmla="*/ 63974 h 3002899"/>
              <a:gd name="connsiteX3" fmla="*/ 1378941 w 2976787"/>
              <a:gd name="connsiteY3" fmla="*/ 2665787 h 3002899"/>
              <a:gd name="connsiteX4" fmla="*/ 214176 w 2976787"/>
              <a:gd name="connsiteY4" fmla="*/ 2969324 h 3002899"/>
              <a:gd name="connsiteX0" fmla="*/ 0 w 2781805"/>
              <a:gd name="connsiteY0" fmla="*/ 2906221 h 2939796"/>
              <a:gd name="connsiteX1" fmla="*/ 2762611 w 2781805"/>
              <a:gd name="connsiteY1" fmla="*/ 871 h 2939796"/>
              <a:gd name="connsiteX2" fmla="*/ 1164765 w 2781805"/>
              <a:gd name="connsiteY2" fmla="*/ 2602684 h 2939796"/>
              <a:gd name="connsiteX3" fmla="*/ 0 w 2781805"/>
              <a:gd name="connsiteY3" fmla="*/ 2906221 h 2939796"/>
              <a:gd name="connsiteX0" fmla="*/ 0 w 2000057"/>
              <a:gd name="connsiteY0" fmla="*/ 264560 h 2625037"/>
              <a:gd name="connsiteX1" fmla="*/ 1982379 w 2000057"/>
              <a:gd name="connsiteY1" fmla="*/ 22722 h 2625037"/>
              <a:gd name="connsiteX2" fmla="*/ 384533 w 2000057"/>
              <a:gd name="connsiteY2" fmla="*/ 2624535 h 2625037"/>
              <a:gd name="connsiteX3" fmla="*/ 0 w 2000057"/>
              <a:gd name="connsiteY3" fmla="*/ 264560 h 2625037"/>
              <a:gd name="connsiteX0" fmla="*/ 0 w 2000057"/>
              <a:gd name="connsiteY0" fmla="*/ 242564 h 2603041"/>
              <a:gd name="connsiteX1" fmla="*/ 1982379 w 2000057"/>
              <a:gd name="connsiteY1" fmla="*/ 726 h 2603041"/>
              <a:gd name="connsiteX2" fmla="*/ 384533 w 2000057"/>
              <a:gd name="connsiteY2" fmla="*/ 2602539 h 2603041"/>
              <a:gd name="connsiteX3" fmla="*/ 0 w 2000057"/>
              <a:gd name="connsiteY3" fmla="*/ 242564 h 2603041"/>
              <a:gd name="connsiteX0" fmla="*/ 0 w 2048004"/>
              <a:gd name="connsiteY0" fmla="*/ 238305 h 2598764"/>
              <a:gd name="connsiteX1" fmla="*/ 2030760 w 2048004"/>
              <a:gd name="connsiteY1" fmla="*/ 727 h 2598764"/>
              <a:gd name="connsiteX2" fmla="*/ 384533 w 2048004"/>
              <a:gd name="connsiteY2" fmla="*/ 2598280 h 2598764"/>
              <a:gd name="connsiteX3" fmla="*/ 0 w 2048004"/>
              <a:gd name="connsiteY3" fmla="*/ 238305 h 2598764"/>
              <a:gd name="connsiteX0" fmla="*/ 0 w 2030760"/>
              <a:gd name="connsiteY0" fmla="*/ 237578 h 2598037"/>
              <a:gd name="connsiteX1" fmla="*/ 2030760 w 2030760"/>
              <a:gd name="connsiteY1" fmla="*/ 0 h 2598037"/>
              <a:gd name="connsiteX2" fmla="*/ 384533 w 2030760"/>
              <a:gd name="connsiteY2" fmla="*/ 2597553 h 2598037"/>
              <a:gd name="connsiteX3" fmla="*/ 0 w 2030760"/>
              <a:gd name="connsiteY3" fmla="*/ 237578 h 2598037"/>
              <a:gd name="connsiteX0" fmla="*/ 0 w 2030760"/>
              <a:gd name="connsiteY0" fmla="*/ 237578 h 2954547"/>
              <a:gd name="connsiteX1" fmla="*/ 2030760 w 2030760"/>
              <a:gd name="connsiteY1" fmla="*/ 0 h 2954547"/>
              <a:gd name="connsiteX2" fmla="*/ 384533 w 2030760"/>
              <a:gd name="connsiteY2" fmla="*/ 2597553 h 2954547"/>
              <a:gd name="connsiteX3" fmla="*/ 0 w 2030760"/>
              <a:gd name="connsiteY3" fmla="*/ 237578 h 2954547"/>
              <a:gd name="connsiteX0" fmla="*/ 0 w 2030760"/>
              <a:gd name="connsiteY0" fmla="*/ 237578 h 2616782"/>
              <a:gd name="connsiteX1" fmla="*/ 2030760 w 2030760"/>
              <a:gd name="connsiteY1" fmla="*/ 0 h 2616782"/>
              <a:gd name="connsiteX2" fmla="*/ 384533 w 2030760"/>
              <a:gd name="connsiteY2" fmla="*/ 2597553 h 2616782"/>
              <a:gd name="connsiteX3" fmla="*/ 0 w 2030760"/>
              <a:gd name="connsiteY3" fmla="*/ 237578 h 2616782"/>
              <a:gd name="connsiteX0" fmla="*/ 0 w 2030760"/>
              <a:gd name="connsiteY0" fmla="*/ 237578 h 2625057"/>
              <a:gd name="connsiteX1" fmla="*/ 2030760 w 2030760"/>
              <a:gd name="connsiteY1" fmla="*/ 0 h 2625057"/>
              <a:gd name="connsiteX2" fmla="*/ 308790 w 2030760"/>
              <a:gd name="connsiteY2" fmla="*/ 2605885 h 2625057"/>
              <a:gd name="connsiteX3" fmla="*/ 0 w 2030760"/>
              <a:gd name="connsiteY3" fmla="*/ 237578 h 2625057"/>
              <a:gd name="connsiteX0" fmla="*/ 0 w 2050738"/>
              <a:gd name="connsiteY0" fmla="*/ 230194 h 2598955"/>
              <a:gd name="connsiteX1" fmla="*/ 2050738 w 2050738"/>
              <a:gd name="connsiteY1" fmla="*/ 0 h 2598955"/>
              <a:gd name="connsiteX2" fmla="*/ 308790 w 2050738"/>
              <a:gd name="connsiteY2" fmla="*/ 2598501 h 2598955"/>
              <a:gd name="connsiteX3" fmla="*/ 0 w 2050738"/>
              <a:gd name="connsiteY3" fmla="*/ 230194 h 2598955"/>
              <a:gd name="connsiteX0" fmla="*/ 0 w 2050738"/>
              <a:gd name="connsiteY0" fmla="*/ 230194 h 2598955"/>
              <a:gd name="connsiteX1" fmla="*/ 2050738 w 2050738"/>
              <a:gd name="connsiteY1" fmla="*/ 0 h 2598955"/>
              <a:gd name="connsiteX2" fmla="*/ 308790 w 2050738"/>
              <a:gd name="connsiteY2" fmla="*/ 2598501 h 2598955"/>
              <a:gd name="connsiteX3" fmla="*/ 0 w 2050738"/>
              <a:gd name="connsiteY3" fmla="*/ 230194 h 2598955"/>
              <a:gd name="connsiteX0" fmla="*/ 0 w 2050738"/>
              <a:gd name="connsiteY0" fmla="*/ 230194 h 2834492"/>
              <a:gd name="connsiteX1" fmla="*/ 2050738 w 2050738"/>
              <a:gd name="connsiteY1" fmla="*/ 0 h 2834492"/>
              <a:gd name="connsiteX2" fmla="*/ 308790 w 2050738"/>
              <a:gd name="connsiteY2" fmla="*/ 2598501 h 2834492"/>
              <a:gd name="connsiteX3" fmla="*/ 0 w 2050738"/>
              <a:gd name="connsiteY3" fmla="*/ 230194 h 2834492"/>
              <a:gd name="connsiteX0" fmla="*/ 0 w 2050738"/>
              <a:gd name="connsiteY0" fmla="*/ 230194 h 2612582"/>
              <a:gd name="connsiteX1" fmla="*/ 2050738 w 2050738"/>
              <a:gd name="connsiteY1" fmla="*/ 0 h 2612582"/>
              <a:gd name="connsiteX2" fmla="*/ 308790 w 2050738"/>
              <a:gd name="connsiteY2" fmla="*/ 2598501 h 2612582"/>
              <a:gd name="connsiteX3" fmla="*/ 0 w 2050738"/>
              <a:gd name="connsiteY3" fmla="*/ 230194 h 2612582"/>
              <a:gd name="connsiteX0" fmla="*/ 0 w 2069674"/>
              <a:gd name="connsiteY0" fmla="*/ 232277 h 2598963"/>
              <a:gd name="connsiteX1" fmla="*/ 2069674 w 2069674"/>
              <a:gd name="connsiteY1" fmla="*/ 0 h 2598963"/>
              <a:gd name="connsiteX2" fmla="*/ 327726 w 2069674"/>
              <a:gd name="connsiteY2" fmla="*/ 2598501 h 2598963"/>
              <a:gd name="connsiteX3" fmla="*/ 0 w 2069674"/>
              <a:gd name="connsiteY3" fmla="*/ 232277 h 2598963"/>
              <a:gd name="connsiteX0" fmla="*/ 0 w 2069674"/>
              <a:gd name="connsiteY0" fmla="*/ 232277 h 2598963"/>
              <a:gd name="connsiteX1" fmla="*/ 2069674 w 2069674"/>
              <a:gd name="connsiteY1" fmla="*/ 0 h 2598963"/>
              <a:gd name="connsiteX2" fmla="*/ 327726 w 2069674"/>
              <a:gd name="connsiteY2" fmla="*/ 2598501 h 2598963"/>
              <a:gd name="connsiteX3" fmla="*/ 0 w 2069674"/>
              <a:gd name="connsiteY3" fmla="*/ 232277 h 2598963"/>
              <a:gd name="connsiteX0" fmla="*/ 0 w 2069674"/>
              <a:gd name="connsiteY0" fmla="*/ 232277 h 2643076"/>
              <a:gd name="connsiteX1" fmla="*/ 2069674 w 2069674"/>
              <a:gd name="connsiteY1" fmla="*/ 0 h 2643076"/>
              <a:gd name="connsiteX2" fmla="*/ 327726 w 2069674"/>
              <a:gd name="connsiteY2" fmla="*/ 2598501 h 2643076"/>
              <a:gd name="connsiteX3" fmla="*/ 0 w 2069674"/>
              <a:gd name="connsiteY3" fmla="*/ 232277 h 2643076"/>
              <a:gd name="connsiteX0" fmla="*/ 0 w 2069674"/>
              <a:gd name="connsiteY0" fmla="*/ 232277 h 2660862"/>
              <a:gd name="connsiteX1" fmla="*/ 2069674 w 2069674"/>
              <a:gd name="connsiteY1" fmla="*/ 0 h 2660862"/>
              <a:gd name="connsiteX2" fmla="*/ 270576 w 2069674"/>
              <a:gd name="connsiteY2" fmla="*/ 2616617 h 2660862"/>
              <a:gd name="connsiteX3" fmla="*/ 0 w 2069674"/>
              <a:gd name="connsiteY3" fmla="*/ 232277 h 2660862"/>
              <a:gd name="connsiteX0" fmla="*/ 882 w 2094573"/>
              <a:gd name="connsiteY0" fmla="*/ 229004 h 2613790"/>
              <a:gd name="connsiteX1" fmla="*/ 2094573 w 2094573"/>
              <a:gd name="connsiteY1" fmla="*/ 0 h 2613790"/>
              <a:gd name="connsiteX2" fmla="*/ 271458 w 2094573"/>
              <a:gd name="connsiteY2" fmla="*/ 2613344 h 2613790"/>
              <a:gd name="connsiteX3" fmla="*/ 882 w 2094573"/>
              <a:gd name="connsiteY3" fmla="*/ 229004 h 2613790"/>
              <a:gd name="connsiteX0" fmla="*/ 0 w 2093691"/>
              <a:gd name="connsiteY0" fmla="*/ 229004 h 2615021"/>
              <a:gd name="connsiteX1" fmla="*/ 2093691 w 2093691"/>
              <a:gd name="connsiteY1" fmla="*/ 0 h 2615021"/>
              <a:gd name="connsiteX2" fmla="*/ 270576 w 2093691"/>
              <a:gd name="connsiteY2" fmla="*/ 2613344 h 2615021"/>
              <a:gd name="connsiteX3" fmla="*/ 0 w 2093691"/>
              <a:gd name="connsiteY3" fmla="*/ 229004 h 2615021"/>
              <a:gd name="connsiteX0" fmla="*/ 0 w 2093691"/>
              <a:gd name="connsiteY0" fmla="*/ 229004 h 2615021"/>
              <a:gd name="connsiteX1" fmla="*/ 2093691 w 2093691"/>
              <a:gd name="connsiteY1" fmla="*/ 0 h 2615021"/>
              <a:gd name="connsiteX2" fmla="*/ 270576 w 2093691"/>
              <a:gd name="connsiteY2" fmla="*/ 2613344 h 2615021"/>
              <a:gd name="connsiteX3" fmla="*/ 0 w 2093691"/>
              <a:gd name="connsiteY3" fmla="*/ 229004 h 2615021"/>
              <a:gd name="connsiteX0" fmla="*/ 0 w 2093691"/>
              <a:gd name="connsiteY0" fmla="*/ 229004 h 2615021"/>
              <a:gd name="connsiteX1" fmla="*/ 2093691 w 2093691"/>
              <a:gd name="connsiteY1" fmla="*/ 0 h 2615021"/>
              <a:gd name="connsiteX2" fmla="*/ 270576 w 2093691"/>
              <a:gd name="connsiteY2" fmla="*/ 2613344 h 2615021"/>
              <a:gd name="connsiteX3" fmla="*/ 0 w 2093691"/>
              <a:gd name="connsiteY3" fmla="*/ 229004 h 2615021"/>
            </a:gdLst>
            <a:ahLst/>
            <a:cxnLst>
              <a:cxn ang="0">
                <a:pos x="connsiteX0" y="connsiteY0"/>
              </a:cxn>
              <a:cxn ang="0">
                <a:pos x="connsiteX1" y="connsiteY1"/>
              </a:cxn>
              <a:cxn ang="0">
                <a:pos x="connsiteX2" y="connsiteY2"/>
              </a:cxn>
              <a:cxn ang="0">
                <a:pos x="connsiteX3" y="connsiteY3"/>
              </a:cxn>
            </a:cxnLst>
            <a:rect l="l" t="t" r="r" b="b"/>
            <a:pathLst>
              <a:path w="2093691" h="2615021">
                <a:moveTo>
                  <a:pt x="0" y="229004"/>
                </a:moveTo>
                <a:cubicBezTo>
                  <a:pt x="74396" y="228527"/>
                  <a:pt x="1025653" y="117154"/>
                  <a:pt x="2093691" y="0"/>
                </a:cubicBezTo>
                <a:cubicBezTo>
                  <a:pt x="317746" y="856068"/>
                  <a:pt x="275979" y="2678027"/>
                  <a:pt x="270576" y="2613344"/>
                </a:cubicBezTo>
                <a:cubicBezTo>
                  <a:pt x="265173" y="2548661"/>
                  <a:pt x="15028" y="230371"/>
                  <a:pt x="0" y="229004"/>
                </a:cubicBezTo>
                <a:close/>
              </a:path>
            </a:pathLst>
          </a:custGeom>
          <a:gradFill flip="none" rotWithShape="1">
            <a:gsLst>
              <a:gs pos="28755">
                <a:schemeClr val="bg1">
                  <a:lumMod val="65000"/>
                </a:schemeClr>
              </a:gs>
              <a:gs pos="78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a:hlinkClick r:id="" action="ppaction://hlinkshowjump?jump=nextslide"/>
          </p:cNvPr>
          <p:cNvSpPr/>
          <p:nvPr/>
        </p:nvSpPr>
        <p:spPr>
          <a:xfrm>
            <a:off x="8430146" y="4571365"/>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503171" y="4695190"/>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Rectangle 16"/>
          <p:cNvSpPr/>
          <p:nvPr/>
        </p:nvSpPr>
        <p:spPr>
          <a:xfrm>
            <a:off x="2105546" y="720090"/>
            <a:ext cx="5219700" cy="1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97233" y="1964587"/>
            <a:ext cx="5616000" cy="158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21" y="212697"/>
            <a:ext cx="12858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3"/>
          <p:cNvSpPr>
            <a:spLocks noGrp="1"/>
          </p:cNvSpPr>
          <p:nvPr>
            <p:ph type="ftr" sz="quarter" idx="11"/>
          </p:nvPr>
        </p:nvSpPr>
        <p:spPr bwMode="auto">
          <a:xfrm>
            <a:off x="305321" y="4592003"/>
            <a:ext cx="4319588" cy="48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r>
              <a:rPr lang="en-US" altLang="en-US" sz="1400" b="1" dirty="0">
                <a:solidFill>
                  <a:schemeClr val="bg1"/>
                </a:solidFill>
                <a:latin typeface="Arial Narrow" pitchFamily="34" charset="0"/>
              </a:rPr>
              <a:t>HUTT VALLEY TENNIS INC.</a:t>
            </a:r>
          </a:p>
        </p:txBody>
      </p:sp>
    </p:spTree>
    <p:extLst>
      <p:ext uri="{BB962C8B-B14F-4D97-AF65-F5344CB8AC3E}">
        <p14:creationId xmlns:p14="http://schemas.microsoft.com/office/powerpoint/2010/main" val="336895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7A1B516B-F690-4383-9E4F-7A3D531013E5}"/>
              </a:ext>
            </a:extLst>
          </p:cNvPr>
          <p:cNvPicPr>
            <a:picLocks noChangeAspect="1"/>
          </p:cNvPicPr>
          <p:nvPr/>
        </p:nvPicPr>
        <p:blipFill>
          <a:blip r:embed="rId2" cstate="print"/>
          <a:stretch>
            <a:fillRect/>
          </a:stretch>
        </p:blipFill>
        <p:spPr>
          <a:xfrm>
            <a:off x="2244336" y="635216"/>
            <a:ext cx="6109985" cy="4307540"/>
          </a:xfrm>
          <a:prstGeom prst="rect">
            <a:avLst/>
          </a:prstGeom>
        </p:spPr>
      </p:pic>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PAVILION/COURTS</a:t>
            </a:r>
          </a:p>
        </p:txBody>
      </p:sp>
      <p:sp>
        <p:nvSpPr>
          <p:cNvPr id="3" name="Rectangle: Rounded Corners 2">
            <a:extLst>
              <a:ext uri="{FF2B5EF4-FFF2-40B4-BE49-F238E27FC236}">
                <a16:creationId xmlns:a16="http://schemas.microsoft.com/office/drawing/2014/main" xmlns="" id="{471EE5E7-EC5A-41C0-96CD-F0709F254710}"/>
              </a:ext>
            </a:extLst>
          </p:cNvPr>
          <p:cNvSpPr/>
          <p:nvPr/>
        </p:nvSpPr>
        <p:spPr>
          <a:xfrm>
            <a:off x="5802283" y="573578"/>
            <a:ext cx="1113905" cy="1454727"/>
          </a:xfrm>
          <a:prstGeom prst="roundRect">
            <a:avLst>
              <a:gd name="adj" fmla="val 925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NZ"/>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10</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14517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MITCHELL PARK SITE</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11</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a:extLst>
              <a:ext uri="{FF2B5EF4-FFF2-40B4-BE49-F238E27FC236}">
                <a16:creationId xmlns:a16="http://schemas.microsoft.com/office/drawing/2014/main" xmlns="" id="{E6483B35-E5C9-4C1D-BEFD-1C2FC5D0544D}"/>
              </a:ext>
            </a:extLst>
          </p:cNvPr>
          <p:cNvSpPr txBox="1"/>
          <p:nvPr/>
        </p:nvSpPr>
        <p:spPr>
          <a:xfrm>
            <a:off x="3924300" y="776443"/>
            <a:ext cx="1930400" cy="523220"/>
          </a:xfrm>
          <a:prstGeom prst="rect">
            <a:avLst/>
          </a:prstGeom>
          <a:noFill/>
        </p:spPr>
        <p:txBody>
          <a:bodyPr wrap="square" rtlCol="0">
            <a:spAutoFit/>
          </a:bodyPr>
          <a:lstStyle/>
          <a:p>
            <a:r>
              <a:rPr lang="en-US" dirty="0">
                <a:solidFill>
                  <a:schemeClr val="accent2">
                    <a:lumMod val="20000"/>
                    <a:lumOff val="80000"/>
                  </a:schemeClr>
                </a:solidFill>
              </a:rPr>
              <a:t>Edit visual to show land title change…</a:t>
            </a:r>
            <a:endParaRPr lang="en-NZ" dirty="0">
              <a:solidFill>
                <a:schemeClr val="accent2">
                  <a:lumMod val="20000"/>
                  <a:lumOff val="80000"/>
                </a:schemeClr>
              </a:solidFill>
            </a:endParaRPr>
          </a:p>
        </p:txBody>
      </p:sp>
      <p:pic>
        <p:nvPicPr>
          <p:cNvPr id="5" name="Picture 4" descr="A picture containing text&#10;&#10;Description automatically generated">
            <a:extLst>
              <a:ext uri="{FF2B5EF4-FFF2-40B4-BE49-F238E27FC236}">
                <a16:creationId xmlns:a16="http://schemas.microsoft.com/office/drawing/2014/main" xmlns="" id="{C5A8173D-A083-4031-9085-0580E4854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325" y="628488"/>
            <a:ext cx="6781626" cy="3814665"/>
          </a:xfrm>
          <a:prstGeom prst="rect">
            <a:avLst/>
          </a:prstGeom>
          <a:ln>
            <a:solidFill>
              <a:schemeClr val="tx1"/>
            </a:solidFill>
          </a:ln>
        </p:spPr>
      </p:pic>
    </p:spTree>
    <p:extLst>
      <p:ext uri="{BB962C8B-B14F-4D97-AF65-F5344CB8AC3E}">
        <p14:creationId xmlns:p14="http://schemas.microsoft.com/office/powerpoint/2010/main" val="77503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6">
            <a:extLst>
              <a:ext uri="{FF2B5EF4-FFF2-40B4-BE49-F238E27FC236}">
                <a16:creationId xmlns:a16="http://schemas.microsoft.com/office/drawing/2014/main" xmlns="" id="{00ECDD28-75C4-4A8C-8B9D-B4DD7EB251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28" y="625943"/>
            <a:ext cx="6781825" cy="38168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323849" y="154154"/>
            <a:ext cx="7781059" cy="55720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a:t>
            </a:r>
            <a:r>
              <a:rPr lang="en-US" sz="2000" b="1" dirty="0">
                <a:solidFill>
                  <a:srgbClr val="385FAE"/>
                </a:solidFill>
                <a:latin typeface="+mn-lt"/>
              </a:rPr>
              <a:t>PAVILION/PARKING/INDOOR COURTS</a:t>
            </a:r>
            <a:endParaRPr lang="en-US" sz="2400" b="1" dirty="0">
              <a:solidFill>
                <a:srgbClr val="385FAE"/>
              </a:solidFill>
              <a:latin typeface="+mn-lt"/>
            </a:endParaRP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12</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057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PAVILION FOYER</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13</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201" y="633300"/>
            <a:ext cx="6768752" cy="3809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84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2935-Hutt Valley Tennis.mp4">
            <a:hlinkClick r:id="" action="ppaction://media"/>
          </p:cNvPr>
          <p:cNvPicPr>
            <a:picLocks noRot="1" noChangeAspect="1"/>
          </p:cNvPicPr>
          <p:nvPr>
            <a:videoFile r:link="rId1"/>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
            <a:ext cx="91408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14</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itle 1"/>
          <p:cNvSpPr txBox="1">
            <a:spLocks/>
          </p:cNvSpPr>
          <p:nvPr/>
        </p:nvSpPr>
        <p:spPr>
          <a:xfrm>
            <a:off x="323849" y="154154"/>
            <a:ext cx="7705725"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chemeClr val="bg1"/>
                </a:solidFill>
                <a:latin typeface="+mn-lt"/>
              </a:rPr>
              <a:t>2. DESIGN SOLUTION: INDOOR COURT STRUCTURE</a:t>
            </a:r>
          </a:p>
        </p:txBody>
      </p:sp>
    </p:spTree>
    <p:extLst>
      <p:ext uri="{BB962C8B-B14F-4D97-AF65-F5344CB8AC3E}">
        <p14:creationId xmlns:p14="http://schemas.microsoft.com/office/powerpoint/2010/main" val="1198707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201" y="633300"/>
            <a:ext cx="6768749" cy="38095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323850" y="154154"/>
            <a:ext cx="7586662" cy="557201"/>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chemeClr val="accent1"/>
                </a:solidFill>
                <a:latin typeface="+mn-lt"/>
              </a:rPr>
              <a:t>2. DESIGN SOLUTION: INDOOR COURT STRUCTURE</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15</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4254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201" y="633300"/>
            <a:ext cx="6768749" cy="37991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323850" y="154154"/>
            <a:ext cx="7586662"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chemeClr val="accent1"/>
                </a:solidFill>
                <a:latin typeface="+mn-lt"/>
              </a:rPr>
              <a:t>2. DESIGN SOLUTION: INDOOR COURT STRUCTURE</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16</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76554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MITCHELL PARK SITE</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17</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extBox 1">
            <a:extLst>
              <a:ext uri="{FF2B5EF4-FFF2-40B4-BE49-F238E27FC236}">
                <a16:creationId xmlns:a16="http://schemas.microsoft.com/office/drawing/2014/main" xmlns="" id="{AF9FB556-4771-4311-B555-241A0C668F95}"/>
              </a:ext>
            </a:extLst>
          </p:cNvPr>
          <p:cNvSpPr txBox="1"/>
          <p:nvPr/>
        </p:nvSpPr>
        <p:spPr>
          <a:xfrm>
            <a:off x="4997450" y="3003550"/>
            <a:ext cx="1930400" cy="523220"/>
          </a:xfrm>
          <a:prstGeom prst="rect">
            <a:avLst/>
          </a:prstGeom>
          <a:noFill/>
        </p:spPr>
        <p:txBody>
          <a:bodyPr wrap="square" rtlCol="0">
            <a:spAutoFit/>
          </a:bodyPr>
          <a:lstStyle/>
          <a:p>
            <a:r>
              <a:rPr lang="en-US" dirty="0">
                <a:solidFill>
                  <a:schemeClr val="accent2">
                    <a:lumMod val="20000"/>
                    <a:lumOff val="80000"/>
                  </a:schemeClr>
                </a:solidFill>
              </a:rPr>
              <a:t>Edit visual to show land title change…</a:t>
            </a:r>
            <a:endParaRPr lang="en-NZ" dirty="0">
              <a:solidFill>
                <a:schemeClr val="accent2">
                  <a:lumMod val="20000"/>
                  <a:lumOff val="80000"/>
                </a:schemeClr>
              </a:solidFill>
            </a:endParaRPr>
          </a:p>
        </p:txBody>
      </p:sp>
      <p:pic>
        <p:nvPicPr>
          <p:cNvPr id="6" name="Picture 5" descr="A picture containing text&#10;&#10;Description automatically generated">
            <a:extLst>
              <a:ext uri="{FF2B5EF4-FFF2-40B4-BE49-F238E27FC236}">
                <a16:creationId xmlns:a16="http://schemas.microsoft.com/office/drawing/2014/main" xmlns="" id="{5888E332-2240-4841-8FA4-5255A06F5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50" y="633449"/>
            <a:ext cx="6753051" cy="3798591"/>
          </a:xfrm>
          <a:prstGeom prst="rect">
            <a:avLst/>
          </a:prstGeom>
          <a:ln>
            <a:solidFill>
              <a:schemeClr val="tx1"/>
            </a:solidFill>
          </a:ln>
        </p:spPr>
      </p:pic>
    </p:spTree>
    <p:extLst>
      <p:ext uri="{BB962C8B-B14F-4D97-AF65-F5344CB8AC3E}">
        <p14:creationId xmlns:p14="http://schemas.microsoft.com/office/powerpoint/2010/main" val="90892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29" y="633143"/>
            <a:ext cx="6781824" cy="38168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MITCHELL PARK SITE</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18</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020491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19</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67625" cy="4288732"/>
          </a:xfrm>
        </p:spPr>
        <p:txBody>
          <a:bodyPr anchor="ctr">
            <a:normAutofit/>
          </a:bodyPr>
          <a:lstStyle/>
          <a:p>
            <a:pPr marL="1712913" indent="-603250">
              <a:buNone/>
            </a:pPr>
            <a:r>
              <a:rPr lang="en-US" sz="4800" dirty="0">
                <a:solidFill>
                  <a:srgbClr val="385FAE"/>
                </a:solidFill>
              </a:rPr>
              <a:t>3. STAGED BUILD APPROACH</a:t>
            </a:r>
            <a:endParaRPr lang="en-NZ" sz="4400" dirty="0"/>
          </a:p>
        </p:txBody>
      </p:sp>
      <p:sp>
        <p:nvSpPr>
          <p:cNvPr id="14" name="Content Placeholder 1"/>
          <p:cNvSpPr txBox="1">
            <a:spLocks/>
          </p:cNvSpPr>
          <p:nvPr/>
        </p:nvSpPr>
        <p:spPr>
          <a:xfrm>
            <a:off x="628650" y="3200399"/>
            <a:ext cx="8008274" cy="731520"/>
          </a:xfrm>
          <a:prstGeom prst="rect">
            <a:avLst/>
          </a:prstGeom>
        </p:spPr>
        <p:txBody>
          <a:bodyPr vert="horz" lIns="68580" tIns="34290" rIns="68580" bIns="34290" rtlCol="0">
            <a:normAutofit fontScale="85000" lnSpcReduction="10000"/>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120000"/>
              </a:lnSpc>
              <a:spcBef>
                <a:spcPts val="0"/>
              </a:spcBef>
              <a:spcAft>
                <a:spcPts val="0"/>
              </a:spcAft>
              <a:buClrTx/>
              <a:buSzTx/>
              <a:buFont typeface="Wingdings" pitchFamily="2" charset="2"/>
              <a:buChar char="Ø"/>
              <a:tabLst/>
              <a:defRPr/>
            </a:pPr>
            <a:r>
              <a:rPr lang="en-US" sz="2200" dirty="0"/>
              <a:t>Changes in Council funding priorities, COVID and cost escalation across the construction industry has forced changes to how we deliver the plan.</a:t>
            </a:r>
          </a:p>
        </p:txBody>
      </p:sp>
    </p:spTree>
    <p:extLst>
      <p:ext uri="{BB962C8B-B14F-4D97-AF65-F5344CB8AC3E}">
        <p14:creationId xmlns:p14="http://schemas.microsoft.com/office/powerpoint/2010/main" val="49879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755549"/>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204500"/>
            <a:ext cx="8229600" cy="59877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800" b="1" dirty="0">
                <a:solidFill>
                  <a:srgbClr val="385FAE"/>
                </a:solidFill>
                <a:latin typeface="+mn-lt"/>
              </a:rPr>
              <a:t>MITCHELL PARK DEVELOPMENT PRESENTATION</a:t>
            </a:r>
            <a:endParaRPr lang="en-US" sz="32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chemeClr val="bg1"/>
                </a:solidFill>
              </a:rPr>
              <a:t>2</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868363"/>
            <a:ext cx="7886700" cy="3512444"/>
          </a:xfrm>
        </p:spPr>
        <p:txBody>
          <a:bodyPr>
            <a:normAutofit fontScale="92500" lnSpcReduction="20000"/>
          </a:bodyPr>
          <a:lstStyle/>
          <a:p>
            <a:pPr marL="0" indent="0">
              <a:buNone/>
            </a:pPr>
            <a:r>
              <a:rPr lang="en-US" sz="2400" b="1" dirty="0"/>
              <a:t>SEEKING CLUB APPROVAL FOR PROJECT TO PROCEED:</a:t>
            </a:r>
          </a:p>
          <a:p>
            <a:pPr marL="457200" indent="-457200">
              <a:spcBef>
                <a:spcPts val="1800"/>
              </a:spcBef>
              <a:buFont typeface="+mj-lt"/>
              <a:buAutoNum type="arabicPeriod"/>
            </a:pPr>
            <a:r>
              <a:rPr lang="en-NZ" sz="2000" b="1" dirty="0">
                <a:solidFill>
                  <a:schemeClr val="accent1">
                    <a:lumMod val="75000"/>
                  </a:schemeClr>
                </a:solidFill>
              </a:rPr>
              <a:t>PROJECT SCOPE</a:t>
            </a:r>
          </a:p>
          <a:p>
            <a:pPr marL="714375" lvl="1" indent="-265113"/>
            <a:r>
              <a:rPr lang="en-NZ" dirty="0"/>
              <a:t>Pavilion &amp; parking solution (strengthening &amp; access)</a:t>
            </a:r>
          </a:p>
          <a:p>
            <a:pPr marL="714375" lvl="1" indent="-265113"/>
            <a:r>
              <a:rPr lang="en-NZ" dirty="0"/>
              <a:t>Indoor court structure solution</a:t>
            </a:r>
            <a:endParaRPr lang="en-NZ" sz="1400" dirty="0"/>
          </a:p>
          <a:p>
            <a:pPr marL="457200" indent="-457200">
              <a:buFont typeface="+mj-lt"/>
              <a:buAutoNum type="arabicPeriod"/>
            </a:pPr>
            <a:r>
              <a:rPr lang="en-NZ" sz="2000" b="1" dirty="0">
                <a:solidFill>
                  <a:schemeClr val="accent1">
                    <a:lumMod val="75000"/>
                  </a:schemeClr>
                </a:solidFill>
              </a:rPr>
              <a:t>DESIGN SOLUTION</a:t>
            </a:r>
          </a:p>
          <a:p>
            <a:pPr marL="457200" indent="-457200">
              <a:buFont typeface="+mj-lt"/>
              <a:buAutoNum type="arabicPeriod"/>
            </a:pPr>
            <a:r>
              <a:rPr lang="en-NZ" sz="2000" b="1" dirty="0">
                <a:solidFill>
                  <a:schemeClr val="accent1">
                    <a:lumMod val="75000"/>
                  </a:schemeClr>
                </a:solidFill>
              </a:rPr>
              <a:t>STAGED BUILD APPROACH</a:t>
            </a:r>
          </a:p>
          <a:p>
            <a:pPr marL="457200" indent="-457200">
              <a:buFont typeface="+mj-lt"/>
              <a:buAutoNum type="arabicPeriod"/>
            </a:pPr>
            <a:r>
              <a:rPr lang="en-NZ" sz="2000" b="1" dirty="0">
                <a:solidFill>
                  <a:schemeClr val="accent1">
                    <a:lumMod val="75000"/>
                  </a:schemeClr>
                </a:solidFill>
              </a:rPr>
              <a:t>BUDGET &amp; FINANCIAL AUTHORITY</a:t>
            </a:r>
          </a:p>
          <a:p>
            <a:pPr marL="457200" indent="-457200">
              <a:buFont typeface="+mj-lt"/>
              <a:buAutoNum type="arabicPeriod"/>
            </a:pPr>
            <a:r>
              <a:rPr lang="en-NZ" sz="2000" b="1" dirty="0">
                <a:solidFill>
                  <a:schemeClr val="accent1">
                    <a:lumMod val="75000"/>
                  </a:schemeClr>
                </a:solidFill>
              </a:rPr>
              <a:t>COUNCIL FUNDING CONDITIONS</a:t>
            </a:r>
          </a:p>
          <a:p>
            <a:pPr marL="457200" indent="-457200">
              <a:buFont typeface="+mj-lt"/>
              <a:buAutoNum type="arabicPeriod"/>
            </a:pPr>
            <a:r>
              <a:rPr lang="en-NZ" sz="2000" b="1" dirty="0">
                <a:solidFill>
                  <a:schemeClr val="accent1">
                    <a:lumMod val="75000"/>
                  </a:schemeClr>
                </a:solidFill>
              </a:rPr>
              <a:t>PROJECT TERMS OF REFERENCE</a:t>
            </a:r>
          </a:p>
          <a:p>
            <a:pPr marL="457200" indent="-457200">
              <a:buFont typeface="+mj-lt"/>
              <a:buAutoNum type="arabicPeriod"/>
            </a:pPr>
            <a:r>
              <a:rPr lang="en-NZ" sz="2000" b="1" dirty="0">
                <a:solidFill>
                  <a:schemeClr val="accent1">
                    <a:lumMod val="75000"/>
                  </a:schemeClr>
                </a:solidFill>
              </a:rPr>
              <a:t>PROJECT MANAGEMENT STRUCTURE</a:t>
            </a:r>
          </a:p>
          <a:p>
            <a:pPr marL="457200" indent="-457200">
              <a:buFont typeface="+mj-lt"/>
              <a:buAutoNum type="arabicPeriod"/>
            </a:pPr>
            <a:r>
              <a:rPr lang="en-NZ" sz="2000" b="1" dirty="0">
                <a:solidFill>
                  <a:schemeClr val="accent1">
                    <a:lumMod val="75000"/>
                  </a:schemeClr>
                </a:solidFill>
              </a:rPr>
              <a:t>PROJECT SCHEDULE</a:t>
            </a:r>
          </a:p>
          <a:p>
            <a:pPr marL="457200" indent="-457200">
              <a:buFont typeface="+mj-lt"/>
              <a:buAutoNum type="arabicPeriod"/>
            </a:pPr>
            <a:endParaRPr lang="en-NZ" sz="2000" b="1" dirty="0"/>
          </a:p>
        </p:txBody>
      </p:sp>
    </p:spTree>
    <p:extLst>
      <p:ext uri="{BB962C8B-B14F-4D97-AF65-F5344CB8AC3E}">
        <p14:creationId xmlns:p14="http://schemas.microsoft.com/office/powerpoint/2010/main" val="267300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796177"/>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777127"/>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7586"/>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3. STAGED BUILD APPROACH</a:t>
            </a:r>
            <a:endParaRPr lang="en-NZ" sz="2400" b="1" dirty="0">
              <a:solidFill>
                <a:schemeClr val="accent1"/>
              </a:solidFill>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20</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49" y="1072403"/>
            <a:ext cx="8229600" cy="3208826"/>
          </a:xfrm>
        </p:spPr>
        <p:txBody>
          <a:bodyPr>
            <a:normAutofit/>
          </a:bodyPr>
          <a:lstStyle/>
          <a:p>
            <a:pPr marL="447675" lvl="1" indent="-342900">
              <a:spcBef>
                <a:spcPts val="1800"/>
              </a:spcBef>
              <a:buFont typeface="Wingdings" panose="05000000000000000000" pitchFamily="2" charset="2"/>
              <a:buChar char="Ø"/>
              <a:defRPr/>
            </a:pPr>
            <a:r>
              <a:rPr kumimoji="0" lang="en-NZ" sz="1900" b="0" i="0" u="none" strike="noStrike" kern="1200" cap="none" spc="0" normalizeH="0" baseline="0" noProof="0" dirty="0">
                <a:ln>
                  <a:noFill/>
                </a:ln>
                <a:solidFill>
                  <a:srgbClr val="000000"/>
                </a:solidFill>
                <a:effectLst/>
                <a:uLnTx/>
                <a:uFillTx/>
                <a:latin typeface="+mn-lt"/>
                <a:ea typeface="+mn-ea"/>
                <a:cs typeface="Arial" charset="0"/>
              </a:rPr>
              <a:t>The Development Group recommends </a:t>
            </a:r>
            <a:r>
              <a:rPr lang="en-NZ" sz="1900" dirty="0">
                <a:solidFill>
                  <a:srgbClr val="000000"/>
                </a:solidFill>
                <a:cs typeface="Arial" charset="0"/>
              </a:rPr>
              <a:t>a staged build plan</a:t>
            </a:r>
          </a:p>
          <a:p>
            <a:pPr marL="1162050" lvl="2" indent="-266700">
              <a:spcBef>
                <a:spcPts val="750"/>
              </a:spcBef>
              <a:buFont typeface="+mj-lt"/>
              <a:buAutoNum type="arabicPeriod"/>
              <a:defRPr/>
            </a:pPr>
            <a:r>
              <a:rPr lang="en-NZ" sz="1600" dirty="0">
                <a:solidFill>
                  <a:srgbClr val="000000"/>
                </a:solidFill>
                <a:cs typeface="Arial" charset="0"/>
              </a:rPr>
              <a:t>Stage 1: Indoor Court structure</a:t>
            </a:r>
          </a:p>
          <a:p>
            <a:pPr marL="1162050" lvl="2" indent="-266700">
              <a:spcBef>
                <a:spcPts val="750"/>
              </a:spcBef>
              <a:buFont typeface="+mj-lt"/>
              <a:buAutoNum type="arabicPeriod"/>
              <a:defRPr/>
            </a:pPr>
            <a:r>
              <a:rPr lang="en-NZ" sz="1600" dirty="0">
                <a:solidFill>
                  <a:srgbClr val="000000"/>
                </a:solidFill>
                <a:cs typeface="Arial" charset="0"/>
              </a:rPr>
              <a:t>Stage 2: Pavilion earthquake strengthening</a:t>
            </a:r>
          </a:p>
          <a:p>
            <a:pPr marL="1881188" lvl="3" indent="-176213">
              <a:lnSpc>
                <a:spcPct val="100000"/>
              </a:lnSpc>
              <a:spcBef>
                <a:spcPts val="0"/>
              </a:spcBef>
              <a:buFont typeface="Calibri" panose="020F0502020204030204" pitchFamily="34" charset="0"/>
              <a:buChar char="‒"/>
              <a:defRPr/>
            </a:pPr>
            <a:r>
              <a:rPr lang="en-NZ" dirty="0">
                <a:solidFill>
                  <a:srgbClr val="000000"/>
                </a:solidFill>
                <a:cs typeface="Arial" charset="0"/>
              </a:rPr>
              <a:t>Upgrade Pavilion to be code compliant (Council funding requirement)</a:t>
            </a:r>
          </a:p>
          <a:p>
            <a:pPr marL="736600" lvl="3" indent="-285750">
              <a:lnSpc>
                <a:spcPct val="100000"/>
              </a:lnSpc>
              <a:spcBef>
                <a:spcPts val="1800"/>
              </a:spcBef>
              <a:defRPr/>
            </a:pPr>
            <a:r>
              <a:rPr lang="en-NZ" sz="1600" dirty="0">
                <a:solidFill>
                  <a:srgbClr val="000000"/>
                </a:solidFill>
                <a:cs typeface="Arial" charset="0"/>
              </a:rPr>
              <a:t>The approach will reduce the risk of cost escalation and provide additional time </a:t>
            </a:r>
            <a:br>
              <a:rPr lang="en-NZ" sz="1600" dirty="0">
                <a:solidFill>
                  <a:srgbClr val="000000"/>
                </a:solidFill>
                <a:cs typeface="Arial" charset="0"/>
              </a:rPr>
            </a:br>
            <a:r>
              <a:rPr lang="en-NZ" sz="1600" dirty="0">
                <a:solidFill>
                  <a:srgbClr val="000000"/>
                </a:solidFill>
                <a:cs typeface="Arial" charset="0"/>
              </a:rPr>
              <a:t>to raise funds for the Pavilion Upgrade </a:t>
            </a:r>
          </a:p>
          <a:p>
            <a:pPr marL="736600" lvl="3" indent="-285750">
              <a:lnSpc>
                <a:spcPct val="100000"/>
              </a:lnSpc>
              <a:spcBef>
                <a:spcPts val="1800"/>
              </a:spcBef>
              <a:defRPr/>
            </a:pPr>
            <a:r>
              <a:rPr lang="en-US" sz="1600" dirty="0">
                <a:solidFill>
                  <a:srgbClr val="000000"/>
                </a:solidFill>
                <a:cs typeface="Arial" charset="0"/>
              </a:rPr>
              <a:t>Non-essential build components will be deferred until required funding is secured</a:t>
            </a:r>
          </a:p>
          <a:p>
            <a:pPr marL="1143000" lvl="3" indent="-258763">
              <a:lnSpc>
                <a:spcPct val="100000"/>
              </a:lnSpc>
              <a:spcBef>
                <a:spcPts val="0"/>
              </a:spcBef>
              <a:buFont typeface="Calibri" panose="020F0502020204030204" pitchFamily="34" charset="0"/>
              <a:buChar char="−"/>
              <a:defRPr/>
            </a:pPr>
            <a:r>
              <a:rPr lang="en-NZ" dirty="0">
                <a:solidFill>
                  <a:srgbClr val="000000"/>
                </a:solidFill>
                <a:cs typeface="Arial" charset="0"/>
              </a:rPr>
              <a:t>Internal Pavilion refit works to improve access</a:t>
            </a:r>
          </a:p>
          <a:p>
            <a:pPr marL="1143000" lvl="3" indent="-258763">
              <a:lnSpc>
                <a:spcPct val="100000"/>
              </a:lnSpc>
              <a:spcBef>
                <a:spcPts val="0"/>
              </a:spcBef>
              <a:buFont typeface="Calibri" panose="020F0502020204030204" pitchFamily="34" charset="0"/>
              <a:buChar char="−"/>
              <a:defRPr/>
            </a:pPr>
            <a:r>
              <a:rPr lang="en-NZ" dirty="0">
                <a:solidFill>
                  <a:srgbClr val="000000"/>
                </a:solidFill>
                <a:cs typeface="Arial" charset="0"/>
              </a:rPr>
              <a:t>New Tennis Court 9 (12</a:t>
            </a:r>
            <a:r>
              <a:rPr lang="en-NZ" baseline="30000" dirty="0">
                <a:solidFill>
                  <a:srgbClr val="000000"/>
                </a:solidFill>
                <a:cs typeface="Arial" charset="0"/>
              </a:rPr>
              <a:t>th</a:t>
            </a:r>
            <a:r>
              <a:rPr lang="en-NZ" dirty="0">
                <a:solidFill>
                  <a:srgbClr val="000000"/>
                </a:solidFill>
                <a:cs typeface="Arial" charset="0"/>
              </a:rPr>
              <a:t> Court)</a:t>
            </a:r>
          </a:p>
          <a:p>
            <a:pPr marL="1143000" lvl="3" indent="-258763">
              <a:lnSpc>
                <a:spcPct val="100000"/>
              </a:lnSpc>
              <a:spcBef>
                <a:spcPts val="0"/>
              </a:spcBef>
              <a:buFont typeface="Calibri" panose="020F0502020204030204" pitchFamily="34" charset="0"/>
              <a:buChar char="−"/>
              <a:defRPr/>
            </a:pPr>
            <a:r>
              <a:rPr lang="en-NZ" dirty="0">
                <a:solidFill>
                  <a:srgbClr val="000000"/>
                </a:solidFill>
                <a:cs typeface="Arial" charset="0"/>
              </a:rPr>
              <a:t>Re-instating floodlights to Tennis Courts 8 and 12</a:t>
            </a:r>
          </a:p>
          <a:p>
            <a:pPr marL="104775" marR="0" lvl="1" indent="0" algn="l" defTabSz="685800" rtl="0" eaLnBrk="1" fontAlgn="auto" latinLnBrk="0" hangingPunct="1">
              <a:lnSpc>
                <a:spcPct val="90000"/>
              </a:lnSpc>
              <a:spcBef>
                <a:spcPts val="750"/>
              </a:spcBef>
              <a:spcAft>
                <a:spcPts val="0"/>
              </a:spcAft>
              <a:buClrTx/>
              <a:buSzTx/>
              <a:buNone/>
              <a:tabLst/>
              <a:defRPr/>
            </a:pPr>
            <a:endParaRPr lang="en-NZ" sz="2200" dirty="0"/>
          </a:p>
        </p:txBody>
      </p:sp>
    </p:spTree>
    <p:extLst>
      <p:ext uri="{BB962C8B-B14F-4D97-AF65-F5344CB8AC3E}">
        <p14:creationId xmlns:p14="http://schemas.microsoft.com/office/powerpoint/2010/main" val="2694812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796177"/>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777127"/>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246964"/>
            <a:ext cx="8229600" cy="501189"/>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3. STAGED APPROACH: STAGE 1 - INDOOR COURTS</a:t>
            </a:r>
            <a:endParaRPr lang="en-NZ" sz="2400" b="1" dirty="0">
              <a:solidFill>
                <a:schemeClr val="accent1"/>
              </a:solidFill>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21</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49" y="1050457"/>
            <a:ext cx="8229600" cy="3334239"/>
          </a:xfrm>
        </p:spPr>
        <p:txBody>
          <a:bodyPr>
            <a:normAutofit/>
          </a:bodyPr>
          <a:lstStyle/>
          <a:p>
            <a:pPr marL="560388" lvl="1" indent="-457200">
              <a:lnSpc>
                <a:spcPct val="100000"/>
              </a:lnSpc>
              <a:spcBef>
                <a:spcPts val="750"/>
              </a:spcBef>
              <a:buFont typeface="Wingdings" panose="05000000000000000000" pitchFamily="2" charset="2"/>
              <a:buChar char="Ø"/>
              <a:defRPr/>
            </a:pPr>
            <a:r>
              <a:rPr lang="en-US" sz="1900" dirty="0" err="1">
                <a:solidFill>
                  <a:srgbClr val="000000"/>
                </a:solidFill>
                <a:cs typeface="Arial" charset="0"/>
              </a:rPr>
              <a:t>Prioritising</a:t>
            </a:r>
            <a:r>
              <a:rPr lang="en-US" sz="1900" dirty="0">
                <a:solidFill>
                  <a:srgbClr val="000000"/>
                </a:solidFill>
                <a:cs typeface="Arial" charset="0"/>
              </a:rPr>
              <a:t> the indoor court build will reduce cost escalation risk as it represents 80% of the total project budget.</a:t>
            </a:r>
          </a:p>
          <a:p>
            <a:pPr marL="827087" lvl="2" indent="-285750">
              <a:lnSpc>
                <a:spcPct val="100000"/>
              </a:lnSpc>
              <a:spcBef>
                <a:spcPts val="1200"/>
              </a:spcBef>
              <a:defRPr/>
            </a:pPr>
            <a:r>
              <a:rPr lang="en-US" sz="1600" dirty="0">
                <a:solidFill>
                  <a:srgbClr val="000000"/>
                </a:solidFill>
                <a:cs typeface="Arial" charset="0"/>
              </a:rPr>
              <a:t>The Indoor Courts will significantly increase revenue streams via new court hire and  sponsorship opportunities</a:t>
            </a:r>
          </a:p>
          <a:p>
            <a:pPr marL="1143000" lvl="3" indent="-258763">
              <a:spcBef>
                <a:spcPts val="1400"/>
              </a:spcBef>
              <a:buFont typeface="Calibri" panose="020F0502020204030204" pitchFamily="34" charset="0"/>
              <a:buChar char="−"/>
              <a:defRPr/>
            </a:pPr>
            <a:r>
              <a:rPr lang="en-US" dirty="0">
                <a:solidFill>
                  <a:srgbClr val="000000"/>
                </a:solidFill>
                <a:cs typeface="Arial" charset="0"/>
              </a:rPr>
              <a:t>Private hire, coaching, small format tournaments, leagues, birthdays, tennis aerobics</a:t>
            </a:r>
          </a:p>
          <a:p>
            <a:pPr marL="1143000" lvl="3" indent="-258763">
              <a:spcBef>
                <a:spcPts val="750"/>
              </a:spcBef>
              <a:buFont typeface="Calibri" panose="020F0502020204030204" pitchFamily="34" charset="0"/>
              <a:buChar char="−"/>
              <a:defRPr/>
            </a:pPr>
            <a:r>
              <a:rPr lang="en-US" dirty="0">
                <a:solidFill>
                  <a:srgbClr val="000000"/>
                </a:solidFill>
                <a:cs typeface="Arial" charset="0"/>
              </a:rPr>
              <a:t>Improved business house competitions that can run uninterrupted year-round</a:t>
            </a:r>
          </a:p>
          <a:p>
            <a:pPr marL="1143000" lvl="3" indent="-258763">
              <a:spcBef>
                <a:spcPts val="750"/>
              </a:spcBef>
              <a:buFont typeface="Calibri" panose="020F0502020204030204" pitchFamily="34" charset="0"/>
              <a:buChar char="−"/>
              <a:defRPr/>
            </a:pPr>
            <a:r>
              <a:rPr lang="en-US" dirty="0">
                <a:solidFill>
                  <a:srgbClr val="000000"/>
                </a:solidFill>
                <a:cs typeface="Arial" charset="0"/>
              </a:rPr>
              <a:t>Iconic structure that will increase the profile of tennis and services offered at the site that can be leveraged e.g. new sponsorship, commercial or future partner relationships</a:t>
            </a:r>
          </a:p>
          <a:p>
            <a:pPr marL="827087" lvl="2" indent="-285750">
              <a:lnSpc>
                <a:spcPct val="100000"/>
              </a:lnSpc>
              <a:spcBef>
                <a:spcPts val="1200"/>
              </a:spcBef>
              <a:defRPr/>
            </a:pPr>
            <a:r>
              <a:rPr lang="en-US" sz="1600" dirty="0">
                <a:solidFill>
                  <a:srgbClr val="000000"/>
                </a:solidFill>
                <a:cs typeface="Arial" charset="0"/>
              </a:rPr>
              <a:t>New revenue streams will help with HVT fundraising efforts for the Pavilion redesign</a:t>
            </a:r>
            <a:endParaRPr lang="en-NZ" sz="1600" dirty="0">
              <a:solidFill>
                <a:srgbClr val="000000"/>
              </a:solidFill>
              <a:cs typeface="Arial" charset="0"/>
            </a:endParaRPr>
          </a:p>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endParaRPr lang="en-NZ" sz="2200" dirty="0"/>
          </a:p>
        </p:txBody>
      </p:sp>
    </p:spTree>
    <p:extLst>
      <p:ext uri="{BB962C8B-B14F-4D97-AF65-F5344CB8AC3E}">
        <p14:creationId xmlns:p14="http://schemas.microsoft.com/office/powerpoint/2010/main" val="142134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22</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67625" cy="4288732"/>
          </a:xfrm>
        </p:spPr>
        <p:txBody>
          <a:bodyPr anchor="ctr">
            <a:normAutofit/>
          </a:bodyPr>
          <a:lstStyle/>
          <a:p>
            <a:pPr marL="1712913" indent="-603250">
              <a:buNone/>
            </a:pPr>
            <a:r>
              <a:rPr lang="en-US" sz="4800" dirty="0">
                <a:solidFill>
                  <a:srgbClr val="385FAE"/>
                </a:solidFill>
              </a:rPr>
              <a:t>4. BUDGET AND</a:t>
            </a:r>
            <a:br>
              <a:rPr lang="en-US" sz="4800" dirty="0">
                <a:solidFill>
                  <a:srgbClr val="385FAE"/>
                </a:solidFill>
              </a:rPr>
            </a:br>
            <a:r>
              <a:rPr lang="en-US" sz="4800" dirty="0">
                <a:solidFill>
                  <a:srgbClr val="385FAE"/>
                </a:solidFill>
              </a:rPr>
              <a:t>FINANCIAL AUTHORITY</a:t>
            </a:r>
            <a:endParaRPr lang="en-NZ" sz="4400" dirty="0"/>
          </a:p>
        </p:txBody>
      </p:sp>
      <p:sp>
        <p:nvSpPr>
          <p:cNvPr id="14" name="Content Placeholder 1"/>
          <p:cNvSpPr txBox="1">
            <a:spLocks/>
          </p:cNvSpPr>
          <p:nvPr/>
        </p:nvSpPr>
        <p:spPr>
          <a:xfrm>
            <a:off x="628650" y="3200399"/>
            <a:ext cx="8008274" cy="731520"/>
          </a:xfrm>
          <a:prstGeom prst="rect">
            <a:avLst/>
          </a:prstGeom>
        </p:spPr>
        <p:txBody>
          <a:bodyPr vert="horz" lIns="68580" tIns="34290" rIns="68580" bIns="34290" rtlCol="0">
            <a:noAutofit/>
          </a:bodyPr>
          <a:lstStyle/>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r>
              <a:rPr kumimoji="0" lang="en-NZ" sz="1900" b="0" i="0" u="none" strike="noStrike" kern="1200" cap="none" spc="0" normalizeH="0" baseline="0" noProof="0" dirty="0">
                <a:ln>
                  <a:noFill/>
                </a:ln>
                <a:solidFill>
                  <a:srgbClr val="000000"/>
                </a:solidFill>
                <a:effectLst/>
                <a:uLnTx/>
                <a:uFillTx/>
                <a:latin typeface="+mn-lt"/>
                <a:ea typeface="+mn-ea"/>
                <a:cs typeface="Arial" charset="0"/>
              </a:rPr>
              <a:t>Mitchell Park Development Committee is seeking Club approval for the project approach and financial authority to deliver the plan. </a:t>
            </a:r>
            <a:endParaRPr kumimoji="0" lang="en-NZ" sz="1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9851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xmlns="" id="{19CC6A65-5EED-4B6D-A11D-7A57F3641B81}"/>
              </a:ext>
            </a:extLst>
          </p:cNvPr>
          <p:cNvGraphicFramePr>
            <a:graphicFrameLocks noGrp="1"/>
          </p:cNvGraphicFramePr>
          <p:nvPr>
            <p:extLst>
              <p:ext uri="{D42A27DB-BD31-4B8C-83A1-F6EECF244321}">
                <p14:modId xmlns:p14="http://schemas.microsoft.com/office/powerpoint/2010/main" val="934866541"/>
              </p:ext>
            </p:extLst>
          </p:nvPr>
        </p:nvGraphicFramePr>
        <p:xfrm>
          <a:off x="1026390" y="539395"/>
          <a:ext cx="3530980" cy="3924484"/>
        </p:xfrm>
        <a:graphic>
          <a:graphicData uri="http://schemas.openxmlformats.org/drawingml/2006/table">
            <a:tbl>
              <a:tblPr firstRow="1" firstCol="1" bandRow="1">
                <a:tableStyleId>{5C22544A-7EE6-4342-B048-85BDC9FD1C3A}</a:tableStyleId>
              </a:tblPr>
              <a:tblGrid>
                <a:gridCol w="2601949">
                  <a:extLst>
                    <a:ext uri="{9D8B030D-6E8A-4147-A177-3AD203B41FA5}">
                      <a16:colId xmlns:a16="http://schemas.microsoft.com/office/drawing/2014/main" xmlns="" val="20000"/>
                    </a:ext>
                  </a:extLst>
                </a:gridCol>
                <a:gridCol w="929031">
                  <a:extLst>
                    <a:ext uri="{9D8B030D-6E8A-4147-A177-3AD203B41FA5}">
                      <a16:colId xmlns:a16="http://schemas.microsoft.com/office/drawing/2014/main" xmlns="" val="20002"/>
                    </a:ext>
                  </a:extLst>
                </a:gridCol>
              </a:tblGrid>
              <a:tr h="290945">
                <a:tc>
                  <a:txBody>
                    <a:bodyPr/>
                    <a:lstStyle/>
                    <a:p>
                      <a:pPr>
                        <a:lnSpc>
                          <a:spcPct val="115000"/>
                        </a:lnSpc>
                        <a:spcAft>
                          <a:spcPts val="0"/>
                        </a:spcAft>
                      </a:pPr>
                      <a:r>
                        <a:rPr lang="en-NZ" sz="1000" dirty="0">
                          <a:solidFill>
                            <a:schemeClr val="tx1"/>
                          </a:solidFill>
                          <a:effectLst/>
                        </a:rPr>
                        <a:t>STAGE 1 &amp; 2: </a:t>
                      </a:r>
                      <a:r>
                        <a:rPr lang="en-NZ" sz="1000" b="1" dirty="0">
                          <a:solidFill>
                            <a:schemeClr val="tx1"/>
                          </a:solidFill>
                          <a:effectLst/>
                        </a:rPr>
                        <a:t>FUNDING PLAN</a:t>
                      </a:r>
                      <a:endParaRPr lang="en-NZ" sz="1000" b="1" dirty="0">
                        <a:solidFill>
                          <a:schemeClr val="tx1"/>
                        </a:solidFill>
                        <a:effectLst/>
                        <a:latin typeface="Calibri"/>
                        <a:ea typeface="Calibri"/>
                        <a:cs typeface="Times New Roman"/>
                      </a:endParaRPr>
                    </a:p>
                  </a:txBody>
                  <a:tcPr marL="49898" marR="49898" marT="0" marB="0" anchor="ctr">
                    <a:noFill/>
                  </a:tcPr>
                </a:tc>
                <a:tc>
                  <a:txBody>
                    <a:bodyPr/>
                    <a:lstStyle/>
                    <a:p>
                      <a:pPr algn="ctr">
                        <a:lnSpc>
                          <a:spcPct val="115000"/>
                        </a:lnSpc>
                        <a:spcAft>
                          <a:spcPts val="0"/>
                        </a:spcAft>
                      </a:pPr>
                      <a:r>
                        <a:rPr lang="en-NZ" sz="1000" b="1" dirty="0">
                          <a:solidFill>
                            <a:schemeClr val="tx1"/>
                          </a:solidFill>
                          <a:effectLst/>
                        </a:rPr>
                        <a:t>$</a:t>
                      </a:r>
                      <a:endParaRPr lang="en-NZ" sz="1000" b="1" dirty="0">
                        <a:solidFill>
                          <a:schemeClr val="tx1"/>
                        </a:solidFill>
                        <a:effectLst/>
                        <a:latin typeface="Calibri"/>
                        <a:ea typeface="Calibri"/>
                        <a:cs typeface="Times New Roman"/>
                      </a:endParaRPr>
                    </a:p>
                  </a:txBody>
                  <a:tcPr marL="49898" marR="49898" marT="0" marB="0" anchor="ctr">
                    <a:noFill/>
                  </a:tcPr>
                </a:tc>
                <a:extLst>
                  <a:ext uri="{0D108BD9-81ED-4DB2-BD59-A6C34878D82A}">
                    <a16:rowId xmlns:a16="http://schemas.microsoft.com/office/drawing/2014/main" xmlns="" val="10007"/>
                  </a:ext>
                </a:extLst>
              </a:tr>
              <a:tr h="253835">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Hutt Valley Tennis (Development</a:t>
                      </a:r>
                      <a:r>
                        <a:rPr lang="en-NZ" sz="800" b="0" baseline="0" dirty="0">
                          <a:solidFill>
                            <a:schemeClr val="tx1">
                              <a:lumMod val="85000"/>
                              <a:lumOff val="15000"/>
                            </a:schemeClr>
                          </a:solidFill>
                          <a:effectLst/>
                        </a:rPr>
                        <a:t> Fund)</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         450,000</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extLst>
                  <a:ext uri="{0D108BD9-81ED-4DB2-BD59-A6C34878D82A}">
                    <a16:rowId xmlns:a16="http://schemas.microsoft.com/office/drawing/2014/main" xmlns="" val="10008"/>
                  </a:ext>
                </a:extLst>
              </a:tr>
              <a:tr h="246270">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Hutt City Council Funds</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         500,000</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extLst>
                  <a:ext uri="{0D108BD9-81ED-4DB2-BD59-A6C34878D82A}">
                    <a16:rowId xmlns:a16="http://schemas.microsoft.com/office/drawing/2014/main" xmlns="" val="10009"/>
                  </a:ext>
                </a:extLst>
              </a:tr>
              <a:tr h="268659">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800" b="0" dirty="0">
                          <a:solidFill>
                            <a:schemeClr val="tx1">
                              <a:lumMod val="85000"/>
                              <a:lumOff val="15000"/>
                            </a:schemeClr>
                          </a:solidFill>
                          <a:effectLst/>
                        </a:rPr>
                        <a:t>Health Hub Land Sale (Developer)</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FFCCCC"/>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      1,250,000</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FFCCCC"/>
                    </a:solidFill>
                  </a:tcPr>
                </a:tc>
                <a:extLst>
                  <a:ext uri="{0D108BD9-81ED-4DB2-BD59-A6C34878D82A}">
                    <a16:rowId xmlns:a16="http://schemas.microsoft.com/office/drawing/2014/main" xmlns="" val="10010"/>
                  </a:ext>
                </a:extLst>
              </a:tr>
              <a:tr h="246270">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Hutt Valley Tennis (Grants, Sponsors &amp; Fundraising) </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CCFFCC"/>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         370,000</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CCFFCC"/>
                    </a:solidFill>
                  </a:tcPr>
                </a:tc>
                <a:extLst>
                  <a:ext uri="{0D108BD9-81ED-4DB2-BD59-A6C34878D82A}">
                    <a16:rowId xmlns:a16="http://schemas.microsoft.com/office/drawing/2014/main" xmlns="" val="10011"/>
                  </a:ext>
                </a:extLst>
              </a:tr>
              <a:tr h="29094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900" b="1" dirty="0">
                          <a:solidFill>
                            <a:schemeClr val="tx1"/>
                          </a:solidFill>
                          <a:effectLst/>
                        </a:rPr>
                        <a:t>TOTAL</a:t>
                      </a:r>
                      <a:endParaRPr lang="en-NZ" sz="900" b="1" dirty="0">
                        <a:solidFill>
                          <a:schemeClr val="tx1"/>
                        </a:solidFill>
                        <a:effectLst/>
                        <a:latin typeface="+mn-lt"/>
                        <a:ea typeface="Calibri"/>
                        <a:cs typeface="Times New Roman"/>
                      </a:endParaRPr>
                    </a:p>
                  </a:txBody>
                  <a:tcPr marL="49898" marR="49898" marT="0" marB="0" anchor="ctr">
                    <a:solidFill>
                      <a:srgbClr val="B4C7E7"/>
                    </a:solidFill>
                  </a:tcPr>
                </a:tc>
                <a:tc>
                  <a:txBody>
                    <a:bodyPr/>
                    <a:lstStyle/>
                    <a:p>
                      <a:pPr algn="r">
                        <a:lnSpc>
                          <a:spcPct val="115000"/>
                        </a:lnSpc>
                        <a:spcAft>
                          <a:spcPts val="0"/>
                        </a:spcAft>
                      </a:pPr>
                      <a:r>
                        <a:rPr lang="en-NZ" sz="900" b="1" dirty="0">
                          <a:solidFill>
                            <a:schemeClr val="tx1"/>
                          </a:solidFill>
                          <a:effectLst/>
                        </a:rPr>
                        <a:t>$   2,570,000</a:t>
                      </a:r>
                      <a:endParaRPr lang="en-NZ" sz="900" b="1" dirty="0">
                        <a:solidFill>
                          <a:schemeClr val="tx1"/>
                        </a:solidFill>
                        <a:effectLst/>
                        <a:latin typeface="Calibri"/>
                        <a:ea typeface="Calibri"/>
                        <a:cs typeface="Times New Roman"/>
                      </a:endParaRPr>
                    </a:p>
                  </a:txBody>
                  <a:tcPr marL="49898" marR="49898" marT="0" marB="0" anchor="ctr">
                    <a:solidFill>
                      <a:srgbClr val="B4C7E7"/>
                    </a:solidFill>
                  </a:tcPr>
                </a:tc>
                <a:extLst>
                  <a:ext uri="{0D108BD9-81ED-4DB2-BD59-A6C34878D82A}">
                    <a16:rowId xmlns:a16="http://schemas.microsoft.com/office/drawing/2014/main" xmlns="" val="10013"/>
                  </a:ext>
                </a:extLst>
              </a:tr>
              <a:tr h="290945">
                <a:tc>
                  <a:txBody>
                    <a:bodyPr/>
                    <a:lstStyle/>
                    <a:p>
                      <a:pPr>
                        <a:lnSpc>
                          <a:spcPct val="115000"/>
                        </a:lnSpc>
                        <a:spcAft>
                          <a:spcPts val="0"/>
                        </a:spcAft>
                      </a:pPr>
                      <a:r>
                        <a:rPr lang="en-NZ" sz="1000" dirty="0">
                          <a:solidFill>
                            <a:schemeClr val="tx1"/>
                          </a:solidFill>
                          <a:effectLst/>
                        </a:rPr>
                        <a:t>STAGE 1 &amp; 2: DESIGN &amp; BUILD BUDGET</a:t>
                      </a:r>
                      <a:endParaRPr lang="en-NZ" sz="1000" dirty="0">
                        <a:solidFill>
                          <a:schemeClr val="tx1"/>
                        </a:solidFill>
                        <a:effectLst/>
                        <a:latin typeface="Calibri"/>
                        <a:ea typeface="+mn-ea"/>
                        <a:cs typeface="Times New Roman"/>
                      </a:endParaRPr>
                    </a:p>
                  </a:txBody>
                  <a:tcPr marL="49898" marR="49898" marT="0" marB="0" anchor="ctr">
                    <a:noFill/>
                  </a:tcPr>
                </a:tc>
                <a:tc>
                  <a:txBody>
                    <a:bodyPr/>
                    <a:lstStyle/>
                    <a:p>
                      <a:pPr algn="ctr">
                        <a:lnSpc>
                          <a:spcPct val="115000"/>
                        </a:lnSpc>
                        <a:spcAft>
                          <a:spcPts val="0"/>
                        </a:spcAft>
                      </a:pPr>
                      <a:r>
                        <a:rPr lang="en-NZ" sz="1000" b="1" dirty="0">
                          <a:solidFill>
                            <a:schemeClr val="tx1"/>
                          </a:solidFill>
                          <a:effectLst/>
                        </a:rPr>
                        <a:t>$</a:t>
                      </a:r>
                      <a:endParaRPr lang="en-NZ" sz="1000" b="1" dirty="0">
                        <a:solidFill>
                          <a:schemeClr val="tx1"/>
                        </a:solidFill>
                        <a:effectLst/>
                        <a:latin typeface="Calibri"/>
                        <a:ea typeface="+mn-ea"/>
                        <a:cs typeface="Times New Roman"/>
                      </a:endParaRPr>
                    </a:p>
                  </a:txBody>
                  <a:tcPr marL="49898" marR="49898" marT="0" marB="0" anchor="ctr">
                    <a:noFill/>
                  </a:tcPr>
                </a:tc>
                <a:extLst>
                  <a:ext uri="{0D108BD9-81ED-4DB2-BD59-A6C34878D82A}">
                    <a16:rowId xmlns:a16="http://schemas.microsoft.com/office/drawing/2014/main" xmlns="" val="1118898294"/>
                  </a:ext>
                </a:extLst>
              </a:tr>
              <a:tr h="290945">
                <a:tc>
                  <a:txBody>
                    <a:bodyPr/>
                    <a:lstStyle/>
                    <a:p>
                      <a:pPr>
                        <a:lnSpc>
                          <a:spcPct val="100000"/>
                        </a:lnSpc>
                        <a:spcAft>
                          <a:spcPts val="0"/>
                        </a:spcAft>
                      </a:pPr>
                      <a:r>
                        <a:rPr lang="en-NZ" sz="800" b="0" dirty="0">
                          <a:solidFill>
                            <a:schemeClr val="tx1">
                              <a:lumMod val="85000"/>
                              <a:lumOff val="15000"/>
                            </a:schemeClr>
                          </a:solidFill>
                          <a:effectLst/>
                        </a:rPr>
                        <a:t>Indoor Tennis</a:t>
                      </a:r>
                      <a:r>
                        <a:rPr lang="en-NZ" sz="800" b="0" baseline="0" dirty="0">
                          <a:solidFill>
                            <a:schemeClr val="tx1">
                              <a:lumMod val="85000"/>
                              <a:lumOff val="15000"/>
                            </a:schemeClr>
                          </a:solidFill>
                          <a:effectLst/>
                        </a:rPr>
                        <a:t> Court </a:t>
                      </a:r>
                      <a:r>
                        <a:rPr lang="en-NZ" sz="800" b="0" dirty="0">
                          <a:solidFill>
                            <a:schemeClr val="tx1">
                              <a:lumMod val="85000"/>
                              <a:lumOff val="15000"/>
                            </a:schemeClr>
                          </a:solidFill>
                          <a:effectLst/>
                        </a:rPr>
                        <a:t>Structure</a:t>
                      </a:r>
                      <a:endParaRPr lang="en-NZ" sz="800" b="0" dirty="0">
                        <a:solidFill>
                          <a:schemeClr val="tx1">
                            <a:lumMod val="85000"/>
                            <a:lumOff val="15000"/>
                          </a:schemeClr>
                        </a:solidFill>
                        <a:effectLst/>
                        <a:latin typeface="Calibri"/>
                        <a:ea typeface="Calibri"/>
                        <a:cs typeface="Times New Roman"/>
                      </a:endParaRPr>
                    </a:p>
                  </a:txBody>
                  <a:tcPr marL="49898" marR="49898" marT="0" marB="0" anchor="ctr">
                    <a:solidFill>
                      <a:srgbClr val="E9EDF4"/>
                    </a:solidFill>
                  </a:tcPr>
                </a:tc>
                <a:tc>
                  <a:txBody>
                    <a:bodyPr/>
                    <a:lstStyle/>
                    <a:p>
                      <a:pPr algn="r">
                        <a:lnSpc>
                          <a:spcPct val="100000"/>
                        </a:lnSpc>
                        <a:spcAft>
                          <a:spcPts val="0"/>
                        </a:spcAft>
                      </a:pPr>
                      <a:r>
                        <a:rPr lang="en-NZ" sz="800" b="0" dirty="0">
                          <a:solidFill>
                            <a:schemeClr val="tx1">
                              <a:lumMod val="85000"/>
                              <a:lumOff val="15000"/>
                            </a:schemeClr>
                          </a:solidFill>
                          <a:effectLst/>
                        </a:rPr>
                        <a:t>$     1,700,000</a:t>
                      </a:r>
                      <a:endParaRPr lang="en-NZ" sz="800" b="0" dirty="0">
                        <a:solidFill>
                          <a:schemeClr val="tx1">
                            <a:lumMod val="85000"/>
                            <a:lumOff val="15000"/>
                          </a:schemeClr>
                        </a:solidFill>
                        <a:effectLst/>
                        <a:latin typeface="Calibri"/>
                        <a:ea typeface="Calibri"/>
                        <a:cs typeface="Times New Roman"/>
                      </a:endParaRPr>
                    </a:p>
                  </a:txBody>
                  <a:tcPr marL="49898" marR="49898" marT="0" marB="0" anchor="ctr">
                    <a:solidFill>
                      <a:srgbClr val="E9EDF4"/>
                    </a:solidFill>
                  </a:tcPr>
                </a:tc>
                <a:extLst>
                  <a:ext uri="{0D108BD9-81ED-4DB2-BD59-A6C34878D82A}">
                    <a16:rowId xmlns:a16="http://schemas.microsoft.com/office/drawing/2014/main" xmlns="" val="3261758475"/>
                  </a:ext>
                </a:extLst>
              </a:tr>
              <a:tr h="290945">
                <a:tc>
                  <a:txBody>
                    <a:bodyPr/>
                    <a:lstStyle/>
                    <a:p>
                      <a:pPr>
                        <a:lnSpc>
                          <a:spcPct val="115000"/>
                        </a:lnSpc>
                        <a:spcAft>
                          <a:spcPts val="0"/>
                        </a:spcAft>
                      </a:pPr>
                      <a:r>
                        <a:rPr lang="en-NZ" sz="800" b="0" dirty="0">
                          <a:solidFill>
                            <a:schemeClr val="tx1">
                              <a:lumMod val="85000"/>
                              <a:lumOff val="15000"/>
                            </a:schemeClr>
                          </a:solidFill>
                          <a:effectLst/>
                        </a:rPr>
                        <a:t>Groundworks (</a:t>
                      </a:r>
                      <a:r>
                        <a:rPr lang="en-NZ" sz="800" b="0" baseline="0" dirty="0">
                          <a:solidFill>
                            <a:schemeClr val="tx1">
                              <a:lumMod val="85000"/>
                              <a:lumOff val="15000"/>
                            </a:schemeClr>
                          </a:solidFill>
                          <a:effectLst/>
                        </a:rPr>
                        <a:t>Playing Surface &amp; Car Parking)</a:t>
                      </a:r>
                      <a:endParaRPr lang="en-NZ" sz="800" b="0" dirty="0">
                        <a:solidFill>
                          <a:schemeClr val="tx1">
                            <a:lumMod val="85000"/>
                            <a:lumOff val="15000"/>
                          </a:schemeClr>
                        </a:solidFill>
                        <a:effectLst/>
                        <a:latin typeface="Calibri"/>
                        <a:ea typeface="Calibri"/>
                        <a:cs typeface="Times New Roman"/>
                      </a:endParaRPr>
                    </a:p>
                  </a:txBody>
                  <a:tcPr marL="49898" marR="49898" marT="0" marB="0" anchor="ctr">
                    <a:solidFill>
                      <a:srgbClr val="E9EDF4"/>
                    </a:solidFill>
                  </a:tcPr>
                </a:tc>
                <a:tc>
                  <a:txBody>
                    <a:bodyPr/>
                    <a:lstStyle/>
                    <a:p>
                      <a:pPr algn="r">
                        <a:lnSpc>
                          <a:spcPct val="115000"/>
                        </a:lnSpc>
                        <a:spcAft>
                          <a:spcPts val="0"/>
                        </a:spcAft>
                      </a:pPr>
                      <a:r>
                        <a:rPr lang="en-NZ" sz="800" b="0" dirty="0">
                          <a:solidFill>
                            <a:schemeClr val="tx1">
                              <a:lumMod val="85000"/>
                              <a:lumOff val="15000"/>
                            </a:schemeClr>
                          </a:solidFill>
                          <a:effectLst/>
                        </a:rPr>
                        <a:t>$         350,000</a:t>
                      </a:r>
                      <a:endParaRPr lang="en-NZ" sz="800" b="0" dirty="0">
                        <a:solidFill>
                          <a:schemeClr val="tx1">
                            <a:lumMod val="85000"/>
                            <a:lumOff val="15000"/>
                          </a:schemeClr>
                        </a:solidFill>
                        <a:effectLst/>
                        <a:latin typeface="Calibri"/>
                        <a:ea typeface="Calibri"/>
                        <a:cs typeface="Times New Roman"/>
                      </a:endParaRPr>
                    </a:p>
                  </a:txBody>
                  <a:tcPr marL="49898" marR="49898" marT="0" marB="0" anchor="ctr">
                    <a:solidFill>
                      <a:srgbClr val="E9EDF4"/>
                    </a:solidFill>
                  </a:tcPr>
                </a:tc>
                <a:extLst>
                  <a:ext uri="{0D108BD9-81ED-4DB2-BD59-A6C34878D82A}">
                    <a16:rowId xmlns:a16="http://schemas.microsoft.com/office/drawing/2014/main" xmlns="" val="2831486686"/>
                  </a:ext>
                </a:extLst>
              </a:tr>
              <a:tr h="290945">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Pavilion Strengthening</a:t>
                      </a:r>
                      <a:r>
                        <a:rPr lang="en-NZ" sz="800" b="0" baseline="0" dirty="0">
                          <a:solidFill>
                            <a:schemeClr val="tx1">
                              <a:lumMod val="85000"/>
                              <a:lumOff val="15000"/>
                            </a:schemeClr>
                          </a:solidFill>
                          <a:effectLst/>
                        </a:rPr>
                        <a:t> &amp; Access</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         450,000</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extLst>
                  <a:ext uri="{0D108BD9-81ED-4DB2-BD59-A6C34878D82A}">
                    <a16:rowId xmlns:a16="http://schemas.microsoft.com/office/drawing/2014/main" xmlns="" val="3603205203"/>
                  </a:ext>
                </a:extLst>
              </a:tr>
              <a:tr h="290945">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Professional Fees &amp; Contingency</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dirty="0">
                          <a:solidFill>
                            <a:schemeClr val="tx1">
                              <a:lumMod val="85000"/>
                              <a:lumOff val="15000"/>
                            </a:schemeClr>
                          </a:solidFill>
                          <a:effectLst/>
                        </a:rPr>
                        <a:t> $           70,000</a:t>
                      </a:r>
                      <a:endParaRPr lang="en-NZ" sz="800" b="0" dirty="0">
                        <a:solidFill>
                          <a:schemeClr val="tx1">
                            <a:lumMod val="85000"/>
                            <a:lumOff val="15000"/>
                          </a:schemeClr>
                        </a:solidFill>
                        <a:effectLst/>
                        <a:latin typeface="+mn-lt"/>
                        <a:ea typeface="Calibri"/>
                        <a:cs typeface="Times New Roman"/>
                      </a:endParaRPr>
                    </a:p>
                  </a:txBody>
                  <a:tcPr marL="49898" marR="49898" marT="0" marB="0" anchor="ctr">
                    <a:solidFill>
                      <a:srgbClr val="E9EDF4"/>
                    </a:solidFill>
                  </a:tcPr>
                </a:tc>
                <a:extLst>
                  <a:ext uri="{0D108BD9-81ED-4DB2-BD59-A6C34878D82A}">
                    <a16:rowId xmlns:a16="http://schemas.microsoft.com/office/drawing/2014/main" xmlns="" val="496001567"/>
                  </a:ext>
                </a:extLst>
              </a:tr>
              <a:tr h="290945">
                <a:tc>
                  <a:txBody>
                    <a:bodyPr/>
                    <a:lstStyle/>
                    <a:p>
                      <a:pPr>
                        <a:lnSpc>
                          <a:spcPct val="115000"/>
                        </a:lnSpc>
                        <a:spcAft>
                          <a:spcPts val="0"/>
                        </a:spcAft>
                      </a:pPr>
                      <a:r>
                        <a:rPr lang="en-NZ" sz="800" b="0" i="1" dirty="0">
                          <a:solidFill>
                            <a:schemeClr val="tx1"/>
                          </a:solidFill>
                          <a:effectLst/>
                          <a:latin typeface="+mn-lt"/>
                          <a:ea typeface="Calibri"/>
                          <a:cs typeface="Times New Roman"/>
                        </a:rPr>
                        <a:t>* Lights Installation - Courts 8 &amp; 12</a:t>
                      </a:r>
                      <a:endParaRPr lang="en-NZ" sz="800" b="0" i="1" dirty="0">
                        <a:solidFill>
                          <a:schemeClr val="tx1"/>
                        </a:solidFill>
                        <a:effectLst/>
                        <a:latin typeface="Calibri"/>
                        <a:ea typeface="Calibri"/>
                        <a:cs typeface="Times New Roman"/>
                      </a:endParaRPr>
                    </a:p>
                  </a:txBody>
                  <a:tcPr marL="49898" marR="49898" marT="0" marB="0" anchor="ctr">
                    <a:solidFill>
                      <a:schemeClr val="bg1">
                        <a:lumMod val="8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i="1" dirty="0">
                          <a:solidFill>
                            <a:schemeClr val="tx1">
                              <a:lumMod val="85000"/>
                              <a:lumOff val="15000"/>
                            </a:schemeClr>
                          </a:solidFill>
                          <a:effectLst/>
                        </a:rPr>
                        <a:t>$         60,000*</a:t>
                      </a:r>
                      <a:endParaRPr lang="en-NZ" sz="800" b="0" i="1" dirty="0">
                        <a:solidFill>
                          <a:schemeClr val="tx1">
                            <a:lumMod val="85000"/>
                            <a:lumOff val="15000"/>
                          </a:schemeClr>
                        </a:solidFill>
                        <a:effectLst/>
                        <a:latin typeface="+mn-lt"/>
                        <a:ea typeface="Calibri"/>
                        <a:cs typeface="Times New Roman"/>
                      </a:endParaRPr>
                    </a:p>
                  </a:txBody>
                  <a:tcPr marL="49898" marR="49898" marT="0" marB="0" anchor="ctr">
                    <a:solidFill>
                      <a:schemeClr val="bg1">
                        <a:lumMod val="85000"/>
                      </a:schemeClr>
                    </a:solidFill>
                  </a:tcPr>
                </a:tc>
                <a:extLst>
                  <a:ext uri="{0D108BD9-81ED-4DB2-BD59-A6C34878D82A}">
                    <a16:rowId xmlns:a16="http://schemas.microsoft.com/office/drawing/2014/main" xmlns="" val="1607587646"/>
                  </a:ext>
                </a:extLst>
              </a:tr>
              <a:tr h="290945">
                <a:tc>
                  <a:txBody>
                    <a:bodyPr/>
                    <a:lstStyle/>
                    <a:p>
                      <a:pPr>
                        <a:lnSpc>
                          <a:spcPct val="115000"/>
                        </a:lnSpc>
                        <a:spcAft>
                          <a:spcPts val="0"/>
                        </a:spcAft>
                      </a:pPr>
                      <a:r>
                        <a:rPr lang="en-US" sz="800" b="0" i="1" dirty="0">
                          <a:solidFill>
                            <a:schemeClr val="tx1"/>
                          </a:solidFill>
                          <a:effectLst/>
                          <a:latin typeface="+mn-lt"/>
                          <a:ea typeface="Calibri"/>
                          <a:cs typeface="Times New Roman"/>
                        </a:rPr>
                        <a:t>* New Court 9 (Lights &amp; Fencing)</a:t>
                      </a:r>
                      <a:endParaRPr lang="en-NZ" sz="800" b="0" i="1" dirty="0">
                        <a:solidFill>
                          <a:schemeClr val="tx1"/>
                        </a:solidFill>
                        <a:effectLst/>
                        <a:latin typeface="Calibri"/>
                        <a:ea typeface="Calibri"/>
                        <a:cs typeface="Times New Roman"/>
                      </a:endParaRPr>
                    </a:p>
                  </a:txBody>
                  <a:tcPr marL="49898" marR="49898" marT="0" marB="0" anchor="ctr">
                    <a:solidFill>
                      <a:schemeClr val="bg1">
                        <a:lumMod val="85000"/>
                      </a:schemeClr>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800" b="0" i="1" dirty="0">
                          <a:solidFill>
                            <a:schemeClr val="tx1">
                              <a:lumMod val="85000"/>
                              <a:lumOff val="15000"/>
                            </a:schemeClr>
                          </a:solidFill>
                          <a:effectLst/>
                        </a:rPr>
                        <a:t>$       120,000*</a:t>
                      </a:r>
                      <a:endParaRPr lang="en-NZ" sz="800" b="0" i="1" dirty="0">
                        <a:solidFill>
                          <a:schemeClr val="tx1">
                            <a:lumMod val="85000"/>
                            <a:lumOff val="15000"/>
                          </a:schemeClr>
                        </a:solidFill>
                        <a:effectLst/>
                        <a:latin typeface="+mn-lt"/>
                        <a:ea typeface="Calibri"/>
                        <a:cs typeface="Times New Roman"/>
                      </a:endParaRPr>
                    </a:p>
                  </a:txBody>
                  <a:tcPr marL="49898" marR="49898" marT="0" marB="0" anchor="ctr">
                    <a:solidFill>
                      <a:schemeClr val="bg1">
                        <a:lumMod val="85000"/>
                      </a:schemeClr>
                    </a:solidFill>
                  </a:tcPr>
                </a:tc>
                <a:extLst>
                  <a:ext uri="{0D108BD9-81ED-4DB2-BD59-A6C34878D82A}">
                    <a16:rowId xmlns:a16="http://schemas.microsoft.com/office/drawing/2014/main" xmlns="" val="1720843938"/>
                  </a:ext>
                </a:extLst>
              </a:tr>
              <a:tr h="290945">
                <a:tc>
                  <a:txBody>
                    <a:bodyPr/>
                    <a:lstStyle/>
                    <a:p>
                      <a:pPr>
                        <a:lnSpc>
                          <a:spcPct val="115000"/>
                        </a:lnSpc>
                        <a:spcAft>
                          <a:spcPts val="0"/>
                        </a:spcAft>
                      </a:pPr>
                      <a:r>
                        <a:rPr lang="en-NZ" sz="900" b="1" dirty="0">
                          <a:solidFill>
                            <a:schemeClr val="tx1"/>
                          </a:solidFill>
                          <a:effectLst/>
                        </a:rPr>
                        <a:t>TOTAL</a:t>
                      </a:r>
                      <a:endParaRPr lang="en-NZ" sz="900" b="1" dirty="0">
                        <a:solidFill>
                          <a:schemeClr val="tx1"/>
                        </a:solidFill>
                        <a:effectLst/>
                        <a:latin typeface="Calibri"/>
                        <a:ea typeface="Calibri"/>
                        <a:cs typeface="Times New Roman"/>
                      </a:endParaRPr>
                    </a:p>
                  </a:txBody>
                  <a:tcPr marL="49898" marR="49898" marT="0" marB="0" anchor="ctr">
                    <a:solidFill>
                      <a:srgbClr val="B4C7E7"/>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1" dirty="0">
                          <a:solidFill>
                            <a:schemeClr val="tx1"/>
                          </a:solidFill>
                          <a:effectLst/>
                        </a:rPr>
                        <a:t>$   2,570,000</a:t>
                      </a:r>
                      <a:endParaRPr lang="en-NZ" sz="900" b="1" dirty="0">
                        <a:solidFill>
                          <a:schemeClr val="tx1"/>
                        </a:solidFill>
                        <a:effectLst/>
                        <a:latin typeface="+mn-lt"/>
                        <a:ea typeface="Calibri"/>
                        <a:cs typeface="Times New Roman"/>
                      </a:endParaRPr>
                    </a:p>
                  </a:txBody>
                  <a:tcPr marL="49898" marR="49898" marT="0" marB="0" anchor="ctr">
                    <a:solidFill>
                      <a:srgbClr val="B4C7E7"/>
                    </a:solidFill>
                  </a:tcPr>
                </a:tc>
                <a:extLst>
                  <a:ext uri="{0D108BD9-81ED-4DB2-BD59-A6C34878D82A}">
                    <a16:rowId xmlns:a16="http://schemas.microsoft.com/office/drawing/2014/main" xmlns="" val="2656737682"/>
                  </a:ext>
                </a:extLst>
              </a:tr>
            </a:tbl>
          </a:graphicData>
        </a:graphic>
      </p:graphicFrame>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534525"/>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121946"/>
            <a:ext cx="8229600" cy="500063"/>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4. BUDGET: STAGES 1 &amp; 2</a:t>
            </a:r>
            <a:endParaRPr lang="en-NZ" sz="2400" b="1" dirty="0">
              <a:solidFill>
                <a:schemeClr val="accent1"/>
              </a:solidFill>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23</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xmlns="" id="{AE15A8C9-DF9E-4DA5-82B7-1B2D271F79D5}"/>
              </a:ext>
            </a:extLst>
          </p:cNvPr>
          <p:cNvSpPr/>
          <p:nvPr/>
        </p:nvSpPr>
        <p:spPr>
          <a:xfrm>
            <a:off x="4914944" y="3773791"/>
            <a:ext cx="2209711" cy="23796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NZ"/>
          </a:p>
        </p:txBody>
      </p:sp>
      <p:sp>
        <p:nvSpPr>
          <p:cNvPr id="24" name="Rectangle 23">
            <a:extLst>
              <a:ext uri="{FF2B5EF4-FFF2-40B4-BE49-F238E27FC236}">
                <a16:creationId xmlns:a16="http://schemas.microsoft.com/office/drawing/2014/main" xmlns="" id="{F8DD9E8F-85AA-4C4B-86B0-CD8147C35273}"/>
              </a:ext>
            </a:extLst>
          </p:cNvPr>
          <p:cNvSpPr/>
          <p:nvPr/>
        </p:nvSpPr>
        <p:spPr>
          <a:xfrm>
            <a:off x="4914944" y="3796356"/>
            <a:ext cx="2172857" cy="192360"/>
          </a:xfrm>
          <a:prstGeom prst="rect">
            <a:avLst/>
          </a:prstGeom>
        </p:spPr>
        <p:txBody>
          <a:bodyPr wrap="square" lIns="68580" tIns="34290" rIns="68580" bIns="34290">
            <a:spAutoFit/>
          </a:bodyPr>
          <a:lstStyle/>
          <a:p>
            <a:pPr marL="0" lvl="2">
              <a:defRPr/>
            </a:pPr>
            <a:r>
              <a:rPr lang="en-NZ" sz="800" dirty="0">
                <a:solidFill>
                  <a:schemeClr val="tx1">
                    <a:lumMod val="85000"/>
                    <a:lumOff val="15000"/>
                  </a:schemeClr>
                </a:solidFill>
              </a:rPr>
              <a:t>*Deferred works due to funding shortfall</a:t>
            </a:r>
          </a:p>
        </p:txBody>
      </p:sp>
      <p:sp>
        <p:nvSpPr>
          <p:cNvPr id="14" name="Right Bracket 13"/>
          <p:cNvSpPr/>
          <p:nvPr/>
        </p:nvSpPr>
        <p:spPr>
          <a:xfrm>
            <a:off x="4560048" y="3650004"/>
            <a:ext cx="182329" cy="477746"/>
          </a:xfrm>
          <a:prstGeom prst="rightBracket">
            <a:avLst>
              <a:gd name="adj" fmla="val 0"/>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29" name="Straight Connector 28"/>
          <p:cNvCxnSpPr>
            <a:cxnSpLocks/>
          </p:cNvCxnSpPr>
          <p:nvPr/>
        </p:nvCxnSpPr>
        <p:spPr>
          <a:xfrm>
            <a:off x="4739680" y="3895285"/>
            <a:ext cx="182329"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xmlns="" id="{46FFE77E-52B4-4A74-BCD3-ACB600803146}"/>
              </a:ext>
            </a:extLst>
          </p:cNvPr>
          <p:cNvGrpSpPr/>
          <p:nvPr/>
        </p:nvGrpSpPr>
        <p:grpSpPr>
          <a:xfrm>
            <a:off x="4548636" y="865715"/>
            <a:ext cx="4251717" cy="2703119"/>
            <a:chOff x="4942362" y="3057720"/>
            <a:chExt cx="4662500" cy="2964281"/>
          </a:xfrm>
        </p:grpSpPr>
        <p:sp>
          <p:nvSpPr>
            <p:cNvPr id="23" name="Rectangle 22">
              <a:extLst>
                <a:ext uri="{FF2B5EF4-FFF2-40B4-BE49-F238E27FC236}">
                  <a16:creationId xmlns:a16="http://schemas.microsoft.com/office/drawing/2014/main" xmlns="" id="{F1AF1788-C680-4F99-BF95-459B0C1D2438}"/>
                </a:ext>
              </a:extLst>
            </p:cNvPr>
            <p:cNvSpPr/>
            <p:nvPr/>
          </p:nvSpPr>
          <p:spPr>
            <a:xfrm>
              <a:off x="5376952" y="3872108"/>
              <a:ext cx="2423204" cy="25687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NZ"/>
            </a:p>
          </p:txBody>
        </p:sp>
        <p:cxnSp>
          <p:nvCxnSpPr>
            <p:cNvPr id="30" name="Straight Connector 29"/>
            <p:cNvCxnSpPr>
              <a:cxnSpLocks/>
            </p:cNvCxnSpPr>
            <p:nvPr/>
          </p:nvCxnSpPr>
          <p:spPr>
            <a:xfrm>
              <a:off x="4942362" y="3998242"/>
              <a:ext cx="441734"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38E8526B-B18B-4618-8FAC-EEF51DA5F13D}"/>
                </a:ext>
              </a:extLst>
            </p:cNvPr>
            <p:cNvSpPr/>
            <p:nvPr/>
          </p:nvSpPr>
          <p:spPr>
            <a:xfrm>
              <a:off x="5392375" y="3891555"/>
              <a:ext cx="2317252" cy="210945"/>
            </a:xfrm>
            <a:prstGeom prst="rect">
              <a:avLst/>
            </a:prstGeom>
          </p:spPr>
          <p:txBody>
            <a:bodyPr wrap="square" lIns="68580" tIns="34290" rIns="68580" bIns="34290">
              <a:spAutoFit/>
            </a:bodyPr>
            <a:lstStyle/>
            <a:p>
              <a:pPr marL="0" lvl="2">
                <a:defRPr/>
              </a:pPr>
              <a:r>
                <a:rPr lang="en-NZ" sz="800" dirty="0">
                  <a:solidFill>
                    <a:schemeClr val="tx1">
                      <a:lumMod val="85000"/>
                      <a:lumOff val="15000"/>
                    </a:schemeClr>
                  </a:solidFill>
                </a:rPr>
                <a:t>HVT fundraising requirement</a:t>
              </a:r>
            </a:p>
          </p:txBody>
        </p:sp>
        <p:sp>
          <p:nvSpPr>
            <p:cNvPr id="31" name="Rectangle 30">
              <a:extLst>
                <a:ext uri="{FF2B5EF4-FFF2-40B4-BE49-F238E27FC236}">
                  <a16:creationId xmlns:a16="http://schemas.microsoft.com/office/drawing/2014/main" xmlns="" id="{D96733C8-12C9-4CBA-9BCB-BB9981CEB613}"/>
                </a:ext>
              </a:extLst>
            </p:cNvPr>
            <p:cNvSpPr/>
            <p:nvPr/>
          </p:nvSpPr>
          <p:spPr>
            <a:xfrm>
              <a:off x="5376952" y="3600645"/>
              <a:ext cx="2423204" cy="25687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NZ"/>
            </a:p>
          </p:txBody>
        </p:sp>
        <p:cxnSp>
          <p:nvCxnSpPr>
            <p:cNvPr id="32" name="Straight Connector 31">
              <a:extLst>
                <a:ext uri="{FF2B5EF4-FFF2-40B4-BE49-F238E27FC236}">
                  <a16:creationId xmlns:a16="http://schemas.microsoft.com/office/drawing/2014/main" xmlns="" id="{54D0377E-99B9-4F92-90ED-1A4E9CFE3F05}"/>
                </a:ext>
              </a:extLst>
            </p:cNvPr>
            <p:cNvCxnSpPr>
              <a:cxnSpLocks/>
            </p:cNvCxnSpPr>
            <p:nvPr/>
          </p:nvCxnSpPr>
          <p:spPr>
            <a:xfrm>
              <a:off x="4942362" y="3726779"/>
              <a:ext cx="441734"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FB6FD81C-4CBB-4AFD-8B1C-A78B755CA3A8}"/>
                </a:ext>
              </a:extLst>
            </p:cNvPr>
            <p:cNvSpPr/>
            <p:nvPr/>
          </p:nvSpPr>
          <p:spPr>
            <a:xfrm>
              <a:off x="5392375" y="3620092"/>
              <a:ext cx="2407780" cy="213158"/>
            </a:xfrm>
            <a:prstGeom prst="rect">
              <a:avLst/>
            </a:prstGeom>
          </p:spPr>
          <p:txBody>
            <a:bodyPr wrap="square" lIns="68580" tIns="34290" rIns="68580" bIns="34290">
              <a:spAutoFit/>
            </a:bodyPr>
            <a:lstStyle/>
            <a:p>
              <a:pPr marL="0" lvl="2">
                <a:defRPr/>
              </a:pPr>
              <a:r>
                <a:rPr lang="en-NZ" sz="800" dirty="0">
                  <a:solidFill>
                    <a:schemeClr val="tx1">
                      <a:lumMod val="85000"/>
                      <a:lumOff val="15000"/>
                    </a:schemeClr>
                  </a:solidFill>
                </a:rPr>
                <a:t>Approximate net land sale funds for HVT</a:t>
              </a:r>
            </a:p>
          </p:txBody>
        </p:sp>
        <p:sp>
          <p:nvSpPr>
            <p:cNvPr id="34" name="Rectangle 33">
              <a:extLst>
                <a:ext uri="{FF2B5EF4-FFF2-40B4-BE49-F238E27FC236}">
                  <a16:creationId xmlns:a16="http://schemas.microsoft.com/office/drawing/2014/main" xmlns="" id="{EC4C9996-162C-4060-98CB-9E7FA0C8A898}"/>
                </a:ext>
              </a:extLst>
            </p:cNvPr>
            <p:cNvSpPr/>
            <p:nvPr/>
          </p:nvSpPr>
          <p:spPr>
            <a:xfrm>
              <a:off x="5376952" y="3329183"/>
              <a:ext cx="2423204" cy="256870"/>
            </a:xfrm>
            <a:prstGeom prst="rect">
              <a:avLst/>
            </a:prstGeom>
            <a:solidFill>
              <a:srgbClr val="E9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NZ"/>
            </a:p>
          </p:txBody>
        </p:sp>
        <p:cxnSp>
          <p:nvCxnSpPr>
            <p:cNvPr id="35" name="Straight Connector 34">
              <a:extLst>
                <a:ext uri="{FF2B5EF4-FFF2-40B4-BE49-F238E27FC236}">
                  <a16:creationId xmlns:a16="http://schemas.microsoft.com/office/drawing/2014/main" xmlns="" id="{09E97703-A794-4D66-B379-84412ECC8692}"/>
                </a:ext>
              </a:extLst>
            </p:cNvPr>
            <p:cNvCxnSpPr>
              <a:cxnSpLocks/>
            </p:cNvCxnSpPr>
            <p:nvPr/>
          </p:nvCxnSpPr>
          <p:spPr>
            <a:xfrm>
              <a:off x="4942362" y="3455317"/>
              <a:ext cx="441734"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4175FA4E-AFC2-48D6-88AB-984B2336C62D}"/>
                </a:ext>
              </a:extLst>
            </p:cNvPr>
            <p:cNvSpPr/>
            <p:nvPr/>
          </p:nvSpPr>
          <p:spPr>
            <a:xfrm>
              <a:off x="5392375" y="3363260"/>
              <a:ext cx="2407780" cy="213158"/>
            </a:xfrm>
            <a:prstGeom prst="rect">
              <a:avLst/>
            </a:prstGeom>
          </p:spPr>
          <p:txBody>
            <a:bodyPr wrap="square" lIns="68580" tIns="34290" rIns="68580" bIns="34290">
              <a:spAutoFit/>
            </a:bodyPr>
            <a:lstStyle/>
            <a:p>
              <a:pPr marL="0" lvl="2">
                <a:defRPr/>
              </a:pPr>
              <a:r>
                <a:rPr lang="en-NZ" sz="800" dirty="0">
                  <a:solidFill>
                    <a:schemeClr val="tx1">
                      <a:lumMod val="85000"/>
                      <a:lumOff val="15000"/>
                    </a:schemeClr>
                  </a:solidFill>
                </a:rPr>
                <a:t>HCC Grant – conditional to delivery of project</a:t>
              </a:r>
            </a:p>
          </p:txBody>
        </p:sp>
        <p:sp>
          <p:nvSpPr>
            <p:cNvPr id="37" name="Rectangle 36">
              <a:extLst>
                <a:ext uri="{FF2B5EF4-FFF2-40B4-BE49-F238E27FC236}">
                  <a16:creationId xmlns:a16="http://schemas.microsoft.com/office/drawing/2014/main" xmlns="" id="{F744D32B-9549-4053-AC27-9547786CD854}"/>
                </a:ext>
              </a:extLst>
            </p:cNvPr>
            <p:cNvSpPr/>
            <p:nvPr/>
          </p:nvSpPr>
          <p:spPr>
            <a:xfrm>
              <a:off x="5376952" y="3057720"/>
              <a:ext cx="2423204" cy="256870"/>
            </a:xfrm>
            <a:prstGeom prst="rect">
              <a:avLst/>
            </a:prstGeom>
            <a:solidFill>
              <a:srgbClr val="E9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NZ"/>
            </a:p>
          </p:txBody>
        </p:sp>
        <p:cxnSp>
          <p:nvCxnSpPr>
            <p:cNvPr id="38" name="Straight Connector 37">
              <a:extLst>
                <a:ext uri="{FF2B5EF4-FFF2-40B4-BE49-F238E27FC236}">
                  <a16:creationId xmlns:a16="http://schemas.microsoft.com/office/drawing/2014/main" xmlns="" id="{98BABF5B-9D15-480E-AC09-1EA34F2D9EAE}"/>
                </a:ext>
              </a:extLst>
            </p:cNvPr>
            <p:cNvCxnSpPr>
              <a:cxnSpLocks/>
            </p:cNvCxnSpPr>
            <p:nvPr/>
          </p:nvCxnSpPr>
          <p:spPr>
            <a:xfrm>
              <a:off x="4942362" y="3183854"/>
              <a:ext cx="441734"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6D2217ED-288B-4F2A-AB91-CE1B50E97F69}"/>
                </a:ext>
              </a:extLst>
            </p:cNvPr>
            <p:cNvSpPr/>
            <p:nvPr/>
          </p:nvSpPr>
          <p:spPr>
            <a:xfrm>
              <a:off x="5392374" y="3084482"/>
              <a:ext cx="2407781" cy="210945"/>
            </a:xfrm>
            <a:prstGeom prst="rect">
              <a:avLst/>
            </a:prstGeom>
          </p:spPr>
          <p:txBody>
            <a:bodyPr wrap="square" lIns="68580" tIns="34290" rIns="68580" bIns="34290">
              <a:spAutoFit/>
            </a:bodyPr>
            <a:lstStyle/>
            <a:p>
              <a:pPr marL="0" lvl="2">
                <a:defRPr/>
              </a:pPr>
              <a:r>
                <a:rPr lang="en-NZ" sz="800" dirty="0">
                  <a:solidFill>
                    <a:schemeClr val="tx1">
                      <a:lumMod val="85000"/>
                      <a:lumOff val="15000"/>
                    </a:schemeClr>
                  </a:solidFill>
                </a:rPr>
                <a:t>HVT Savings available for MP Development</a:t>
              </a:r>
            </a:p>
          </p:txBody>
        </p:sp>
        <p:sp>
          <p:nvSpPr>
            <p:cNvPr id="42" name="Rectangle 41">
              <a:extLst>
                <a:ext uri="{FF2B5EF4-FFF2-40B4-BE49-F238E27FC236}">
                  <a16:creationId xmlns:a16="http://schemas.microsoft.com/office/drawing/2014/main" xmlns="" id="{87538CF3-DDF0-425D-9485-0D2FA4E43802}"/>
                </a:ext>
              </a:extLst>
            </p:cNvPr>
            <p:cNvSpPr/>
            <p:nvPr/>
          </p:nvSpPr>
          <p:spPr>
            <a:xfrm>
              <a:off x="5344062" y="5765131"/>
              <a:ext cx="4260800" cy="256870"/>
            </a:xfrm>
            <a:prstGeom prst="rect">
              <a:avLst/>
            </a:prstGeom>
            <a:solidFill>
              <a:srgbClr val="E9EDF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NZ"/>
            </a:p>
          </p:txBody>
        </p:sp>
        <p:cxnSp>
          <p:nvCxnSpPr>
            <p:cNvPr id="43" name="Straight Connector 42">
              <a:extLst>
                <a:ext uri="{FF2B5EF4-FFF2-40B4-BE49-F238E27FC236}">
                  <a16:creationId xmlns:a16="http://schemas.microsoft.com/office/drawing/2014/main" xmlns="" id="{2FB49811-5D1C-4B2A-A79C-CCF13AFE9ACF}"/>
                </a:ext>
              </a:extLst>
            </p:cNvPr>
            <p:cNvCxnSpPr>
              <a:cxnSpLocks/>
              <a:endCxn id="44" idx="1"/>
            </p:cNvCxnSpPr>
            <p:nvPr/>
          </p:nvCxnSpPr>
          <p:spPr>
            <a:xfrm flipV="1">
              <a:off x="4942362" y="5890203"/>
              <a:ext cx="414202" cy="1062"/>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1042B3B0-BD7B-4DD5-A05E-4922CBE852C0}"/>
                </a:ext>
              </a:extLst>
            </p:cNvPr>
            <p:cNvSpPr/>
            <p:nvPr/>
          </p:nvSpPr>
          <p:spPr>
            <a:xfrm>
              <a:off x="5356564" y="5784731"/>
              <a:ext cx="4227912" cy="210945"/>
            </a:xfrm>
            <a:prstGeom prst="rect">
              <a:avLst/>
            </a:prstGeom>
          </p:spPr>
          <p:txBody>
            <a:bodyPr wrap="square" lIns="68580" tIns="34290" rIns="68580" bIns="34290">
              <a:spAutoFit/>
            </a:bodyPr>
            <a:lstStyle/>
            <a:p>
              <a:pPr marL="0" lvl="2">
                <a:defRPr/>
              </a:pPr>
              <a:r>
                <a:rPr lang="en-US" sz="800" dirty="0">
                  <a:solidFill>
                    <a:schemeClr val="tx1">
                      <a:lumMod val="85000"/>
                      <a:lumOff val="15000"/>
                    </a:schemeClr>
                  </a:solidFill>
                </a:rPr>
                <a:t>Tight </a:t>
              </a:r>
              <a:r>
                <a:rPr lang="en-NZ" sz="800" dirty="0">
                  <a:solidFill>
                    <a:schemeClr val="tx1">
                      <a:lumMod val="85000"/>
                      <a:lumOff val="15000"/>
                    </a:schemeClr>
                  </a:solidFill>
                </a:rPr>
                <a:t>budget: Indoor Courts: turn-key solution, Pavilion: structural upgrades &amp; access only</a:t>
              </a:r>
            </a:p>
          </p:txBody>
        </p:sp>
      </p:grpSp>
    </p:spTree>
    <p:extLst>
      <p:ext uri="{BB962C8B-B14F-4D97-AF65-F5344CB8AC3E}">
        <p14:creationId xmlns:p14="http://schemas.microsoft.com/office/powerpoint/2010/main" val="682686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5" name="Rectangle 4"/>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hord 8"/>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p:cNvSpPr txBox="1">
            <a:spLocks/>
          </p:cNvSpPr>
          <p:nvPr/>
        </p:nvSpPr>
        <p:spPr>
          <a:xfrm>
            <a:off x="323850" y="58996"/>
            <a:ext cx="8229600" cy="581603"/>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fontAlgn="auto">
              <a:spcBef>
                <a:spcPts val="750"/>
              </a:spcBef>
              <a:spcAft>
                <a:spcPts val="0"/>
              </a:spcAft>
              <a:defRPr/>
            </a:pPr>
            <a:r>
              <a:rPr lang="en-US" sz="2800" b="1" dirty="0">
                <a:solidFill>
                  <a:schemeClr val="accent1"/>
                </a:solidFill>
              </a:rPr>
              <a:t>4. </a:t>
            </a:r>
            <a:r>
              <a:rPr lang="en-NZ" sz="2800" b="1" dirty="0">
                <a:solidFill>
                  <a:schemeClr val="accent1"/>
                </a:solidFill>
              </a:rPr>
              <a:t>BUDGET: </a:t>
            </a:r>
            <a:r>
              <a:rPr lang="en-US" sz="2800" b="1" dirty="0">
                <a:solidFill>
                  <a:schemeClr val="accent1"/>
                </a:solidFill>
              </a:rPr>
              <a:t>STAGED PLAN</a:t>
            </a:r>
          </a:p>
        </p:txBody>
      </p:sp>
      <p:sp>
        <p:nvSpPr>
          <p:cNvPr id="11"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2"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24</a:t>
            </a:r>
          </a:p>
        </p:txBody>
      </p:sp>
      <p:sp>
        <p:nvSpPr>
          <p:cNvPr id="13" name="Oval 12">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5" name="Oval 14">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7" name="Table 16">
            <a:extLst>
              <a:ext uri="{FF2B5EF4-FFF2-40B4-BE49-F238E27FC236}">
                <a16:creationId xmlns:a16="http://schemas.microsoft.com/office/drawing/2014/main" xmlns="" id="{4A789BBA-DD83-4AB5-9ADB-DA8E19184646}"/>
              </a:ext>
            </a:extLst>
          </p:cNvPr>
          <p:cNvGraphicFramePr>
            <a:graphicFrameLocks noGrp="1"/>
          </p:cNvGraphicFramePr>
          <p:nvPr>
            <p:extLst>
              <p:ext uri="{D42A27DB-BD31-4B8C-83A1-F6EECF244321}">
                <p14:modId xmlns:p14="http://schemas.microsoft.com/office/powerpoint/2010/main" val="960816401"/>
              </p:ext>
            </p:extLst>
          </p:nvPr>
        </p:nvGraphicFramePr>
        <p:xfrm>
          <a:off x="1028400" y="667651"/>
          <a:ext cx="3765097" cy="3363022"/>
        </p:xfrm>
        <a:graphic>
          <a:graphicData uri="http://schemas.openxmlformats.org/drawingml/2006/table">
            <a:tbl>
              <a:tblPr firstRow="1" firstCol="1" bandRow="1">
                <a:tableStyleId>{5C22544A-7EE6-4342-B048-85BDC9FD1C3A}</a:tableStyleId>
              </a:tblPr>
              <a:tblGrid>
                <a:gridCol w="2768166">
                  <a:extLst>
                    <a:ext uri="{9D8B030D-6E8A-4147-A177-3AD203B41FA5}">
                      <a16:colId xmlns:a16="http://schemas.microsoft.com/office/drawing/2014/main" xmlns="" val="20000"/>
                    </a:ext>
                  </a:extLst>
                </a:gridCol>
                <a:gridCol w="996931">
                  <a:extLst>
                    <a:ext uri="{9D8B030D-6E8A-4147-A177-3AD203B41FA5}">
                      <a16:colId xmlns:a16="http://schemas.microsoft.com/office/drawing/2014/main" xmlns="" val="20002"/>
                    </a:ext>
                  </a:extLst>
                </a:gridCol>
              </a:tblGrid>
              <a:tr h="312909">
                <a:tc>
                  <a:txBody>
                    <a:bodyPr/>
                    <a:lstStyle/>
                    <a:p>
                      <a:pPr>
                        <a:lnSpc>
                          <a:spcPct val="115000"/>
                        </a:lnSpc>
                        <a:spcAft>
                          <a:spcPts val="0"/>
                        </a:spcAft>
                      </a:pPr>
                      <a:r>
                        <a:rPr lang="en-NZ" sz="1100" dirty="0">
                          <a:solidFill>
                            <a:schemeClr val="tx1"/>
                          </a:solidFill>
                          <a:effectLst/>
                        </a:rPr>
                        <a:t>STAGE 1. INDOOR COURT BUDGET</a:t>
                      </a:r>
                      <a:endParaRPr lang="en-NZ" sz="1100" dirty="0">
                        <a:solidFill>
                          <a:schemeClr val="tx1"/>
                        </a:solidFill>
                        <a:effectLst/>
                        <a:latin typeface="Calibri"/>
                        <a:ea typeface="Calibri"/>
                        <a:cs typeface="Times New Roman"/>
                      </a:endParaRPr>
                    </a:p>
                  </a:txBody>
                  <a:tcPr marL="53664" marR="53664" marT="0" marB="0" anchor="ctr">
                    <a:solidFill>
                      <a:schemeClr val="bg1"/>
                    </a:solidFill>
                  </a:tcPr>
                </a:tc>
                <a:tc>
                  <a:txBody>
                    <a:bodyPr/>
                    <a:lstStyle/>
                    <a:p>
                      <a:pPr algn="ctr">
                        <a:lnSpc>
                          <a:spcPct val="115000"/>
                        </a:lnSpc>
                        <a:spcAft>
                          <a:spcPts val="0"/>
                        </a:spcAft>
                      </a:pPr>
                      <a:r>
                        <a:rPr lang="en-NZ" sz="1100" dirty="0">
                          <a:solidFill>
                            <a:schemeClr val="tx1"/>
                          </a:solidFill>
                          <a:effectLst/>
                        </a:rPr>
                        <a:t>$</a:t>
                      </a:r>
                      <a:endParaRPr lang="en-NZ" sz="1100" dirty="0">
                        <a:solidFill>
                          <a:schemeClr val="tx1"/>
                        </a:solidFill>
                        <a:effectLst/>
                        <a:latin typeface="Calibri"/>
                        <a:ea typeface="Calibri"/>
                        <a:cs typeface="Times New Roman"/>
                      </a:endParaRPr>
                    </a:p>
                  </a:txBody>
                  <a:tcPr marL="53664" marR="53664" marT="0" marB="0" anchor="ctr">
                    <a:solidFill>
                      <a:schemeClr val="bg1"/>
                    </a:solidFill>
                  </a:tcPr>
                </a:tc>
                <a:extLst>
                  <a:ext uri="{0D108BD9-81ED-4DB2-BD59-A6C34878D82A}">
                    <a16:rowId xmlns:a16="http://schemas.microsoft.com/office/drawing/2014/main" xmlns="" val="10000"/>
                  </a:ext>
                </a:extLst>
              </a:tr>
              <a:tr h="289151">
                <a:tc>
                  <a:txBody>
                    <a:bodyPr/>
                    <a:lstStyle/>
                    <a:p>
                      <a:pPr>
                        <a:lnSpc>
                          <a:spcPct val="100000"/>
                        </a:lnSpc>
                        <a:spcAft>
                          <a:spcPts val="0"/>
                        </a:spcAft>
                      </a:pPr>
                      <a:r>
                        <a:rPr lang="en-NZ" sz="900" b="0" dirty="0">
                          <a:solidFill>
                            <a:schemeClr val="tx1">
                              <a:lumMod val="85000"/>
                              <a:lumOff val="15000"/>
                            </a:schemeClr>
                          </a:solidFill>
                          <a:effectLst/>
                        </a:rPr>
                        <a:t>Indoor Tennis</a:t>
                      </a:r>
                      <a:r>
                        <a:rPr lang="en-NZ" sz="900" b="0" baseline="0" dirty="0">
                          <a:solidFill>
                            <a:schemeClr val="tx1">
                              <a:lumMod val="85000"/>
                              <a:lumOff val="15000"/>
                            </a:schemeClr>
                          </a:solidFill>
                          <a:effectLst/>
                        </a:rPr>
                        <a:t> Court </a:t>
                      </a:r>
                      <a:r>
                        <a:rPr lang="en-NZ" sz="900" b="0" dirty="0">
                          <a:solidFill>
                            <a:schemeClr val="tx1">
                              <a:lumMod val="85000"/>
                              <a:lumOff val="15000"/>
                            </a:schemeClr>
                          </a:solidFill>
                          <a:effectLst/>
                        </a:rPr>
                        <a:t>Structure</a:t>
                      </a:r>
                      <a:endParaRPr lang="en-NZ" sz="900" b="0" dirty="0">
                        <a:solidFill>
                          <a:schemeClr val="tx1">
                            <a:lumMod val="85000"/>
                            <a:lumOff val="15000"/>
                          </a:schemeClr>
                        </a:solidFill>
                        <a:effectLst/>
                        <a:latin typeface="Calibri"/>
                        <a:ea typeface="Calibri"/>
                        <a:cs typeface="Times New Roman"/>
                      </a:endParaRPr>
                    </a:p>
                  </a:txBody>
                  <a:tcPr marL="53664" marR="53664" marT="0" marB="0" anchor="ctr">
                    <a:solidFill>
                      <a:srgbClr val="E9EDF4"/>
                    </a:solidFill>
                  </a:tcPr>
                </a:tc>
                <a:tc>
                  <a:txBody>
                    <a:bodyPr/>
                    <a:lstStyle/>
                    <a:p>
                      <a:pPr algn="r">
                        <a:lnSpc>
                          <a:spcPct val="100000"/>
                        </a:lnSpc>
                        <a:spcAft>
                          <a:spcPts val="0"/>
                        </a:spcAft>
                      </a:pPr>
                      <a:r>
                        <a:rPr lang="en-NZ" sz="900" b="0" dirty="0">
                          <a:solidFill>
                            <a:schemeClr val="tx1">
                              <a:lumMod val="85000"/>
                              <a:lumOff val="15000"/>
                            </a:schemeClr>
                          </a:solidFill>
                          <a:effectLst/>
                        </a:rPr>
                        <a:t>$     1,700,000</a:t>
                      </a:r>
                      <a:endParaRPr lang="en-NZ" sz="900" b="0" dirty="0">
                        <a:solidFill>
                          <a:schemeClr val="tx1">
                            <a:lumMod val="85000"/>
                            <a:lumOff val="15000"/>
                          </a:schemeClr>
                        </a:solidFill>
                        <a:effectLst/>
                        <a:latin typeface="Calibri"/>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01"/>
                  </a:ext>
                </a:extLst>
              </a:tr>
              <a:tr h="257987">
                <a:tc>
                  <a:txBody>
                    <a:bodyPr/>
                    <a:lstStyle/>
                    <a:p>
                      <a:pPr>
                        <a:lnSpc>
                          <a:spcPct val="115000"/>
                        </a:lnSpc>
                        <a:spcAft>
                          <a:spcPts val="0"/>
                        </a:spcAft>
                      </a:pPr>
                      <a:r>
                        <a:rPr lang="en-NZ" sz="900" b="0" dirty="0">
                          <a:solidFill>
                            <a:schemeClr val="tx1">
                              <a:lumMod val="85000"/>
                              <a:lumOff val="15000"/>
                            </a:schemeClr>
                          </a:solidFill>
                          <a:effectLst/>
                        </a:rPr>
                        <a:t>Groundworks (</a:t>
                      </a:r>
                      <a:r>
                        <a:rPr lang="en-NZ" sz="900" b="0" baseline="0" dirty="0">
                          <a:solidFill>
                            <a:schemeClr val="tx1">
                              <a:lumMod val="85000"/>
                              <a:lumOff val="15000"/>
                            </a:schemeClr>
                          </a:solidFill>
                          <a:effectLst/>
                        </a:rPr>
                        <a:t>Playing Surface)</a:t>
                      </a:r>
                      <a:endParaRPr lang="en-NZ" sz="900" b="0" dirty="0">
                        <a:solidFill>
                          <a:schemeClr val="tx1">
                            <a:lumMod val="85000"/>
                            <a:lumOff val="15000"/>
                          </a:schemeClr>
                        </a:solidFill>
                        <a:effectLst/>
                        <a:latin typeface="Calibri"/>
                        <a:ea typeface="Calibri"/>
                        <a:cs typeface="Times New Roman"/>
                      </a:endParaRPr>
                    </a:p>
                  </a:txBody>
                  <a:tcPr marL="53664" marR="53664" marT="0" marB="0" anchor="ctr">
                    <a:solidFill>
                      <a:srgbClr val="E9EDF4"/>
                    </a:solidFill>
                  </a:tcPr>
                </a:tc>
                <a:tc>
                  <a:txBody>
                    <a:bodyPr/>
                    <a:lstStyle/>
                    <a:p>
                      <a:pPr algn="r">
                        <a:lnSpc>
                          <a:spcPct val="115000"/>
                        </a:lnSpc>
                        <a:spcAft>
                          <a:spcPts val="0"/>
                        </a:spcAft>
                      </a:pPr>
                      <a:r>
                        <a:rPr lang="en-NZ" sz="900" b="0" dirty="0">
                          <a:solidFill>
                            <a:schemeClr val="tx1">
                              <a:lumMod val="85000"/>
                              <a:lumOff val="15000"/>
                            </a:schemeClr>
                          </a:solidFill>
                          <a:effectLst/>
                        </a:rPr>
                        <a:t>$         220,000</a:t>
                      </a:r>
                      <a:endParaRPr lang="en-NZ" sz="900" b="0" dirty="0">
                        <a:solidFill>
                          <a:schemeClr val="tx1">
                            <a:lumMod val="85000"/>
                            <a:lumOff val="15000"/>
                          </a:schemeClr>
                        </a:solidFill>
                        <a:effectLst/>
                        <a:latin typeface="Calibri"/>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02"/>
                  </a:ext>
                </a:extLst>
              </a:tr>
              <a:tr h="247750">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Groundworks (</a:t>
                      </a:r>
                      <a:r>
                        <a:rPr lang="en-NZ" sz="900" b="0" baseline="0" dirty="0">
                          <a:solidFill>
                            <a:schemeClr val="tx1">
                              <a:lumMod val="85000"/>
                              <a:lumOff val="15000"/>
                            </a:schemeClr>
                          </a:solidFill>
                          <a:effectLst/>
                        </a:rPr>
                        <a:t>Car Parking)</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         130,000</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769761671"/>
                  </a:ext>
                </a:extLst>
              </a:tr>
              <a:tr h="240783">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Professional Fees</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 $           10,000</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04"/>
                  </a:ext>
                </a:extLst>
              </a:tr>
              <a:tr h="240783">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Contingency</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 $           20,000</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05"/>
                  </a:ext>
                </a:extLst>
              </a:tr>
              <a:tr h="321044">
                <a:tc>
                  <a:txBody>
                    <a:bodyPr/>
                    <a:lstStyle/>
                    <a:p>
                      <a:pPr>
                        <a:lnSpc>
                          <a:spcPct val="115000"/>
                        </a:lnSpc>
                        <a:spcAft>
                          <a:spcPts val="0"/>
                        </a:spcAft>
                      </a:pPr>
                      <a:r>
                        <a:rPr lang="en-NZ" sz="1000" b="1" dirty="0">
                          <a:solidFill>
                            <a:schemeClr val="tx1"/>
                          </a:solidFill>
                          <a:effectLst/>
                        </a:rPr>
                        <a:t>TOTAL*</a:t>
                      </a:r>
                      <a:endParaRPr lang="en-NZ" sz="1000" b="1" dirty="0">
                        <a:solidFill>
                          <a:schemeClr val="tx1"/>
                        </a:solidFill>
                        <a:effectLst/>
                        <a:latin typeface="Calibri"/>
                        <a:ea typeface="Calibri"/>
                        <a:cs typeface="Times New Roman"/>
                      </a:endParaRPr>
                    </a:p>
                  </a:txBody>
                  <a:tcPr marL="53664" marR="53664" marT="0" marB="0" anchor="ctr">
                    <a:solidFill>
                      <a:srgbClr val="B4C7E7"/>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1000" b="1" dirty="0">
                          <a:solidFill>
                            <a:schemeClr val="tx1"/>
                          </a:solidFill>
                          <a:effectLst/>
                        </a:rPr>
                        <a:t>$   2,080,000</a:t>
                      </a:r>
                      <a:endParaRPr lang="en-NZ" sz="1000" b="1" dirty="0">
                        <a:solidFill>
                          <a:schemeClr val="tx1"/>
                        </a:solidFill>
                        <a:effectLst/>
                        <a:latin typeface="+mn-lt"/>
                        <a:ea typeface="Calibri"/>
                        <a:cs typeface="Times New Roman"/>
                      </a:endParaRPr>
                    </a:p>
                  </a:txBody>
                  <a:tcPr marL="53664" marR="53664" marT="0" marB="0" anchor="ctr">
                    <a:solidFill>
                      <a:srgbClr val="B4C7E7"/>
                    </a:solidFill>
                  </a:tcPr>
                </a:tc>
                <a:extLst>
                  <a:ext uri="{0D108BD9-81ED-4DB2-BD59-A6C34878D82A}">
                    <a16:rowId xmlns:a16="http://schemas.microsoft.com/office/drawing/2014/main" xmlns="" val="352727645"/>
                  </a:ext>
                </a:extLst>
              </a:tr>
              <a:tr h="312909">
                <a:tc>
                  <a:txBody>
                    <a:bodyPr/>
                    <a:lstStyle/>
                    <a:p>
                      <a:pPr>
                        <a:lnSpc>
                          <a:spcPct val="115000"/>
                        </a:lnSpc>
                        <a:spcAft>
                          <a:spcPts val="0"/>
                        </a:spcAft>
                      </a:pPr>
                      <a:r>
                        <a:rPr lang="en-NZ" sz="1100" b="1" dirty="0">
                          <a:solidFill>
                            <a:schemeClr val="tx1"/>
                          </a:solidFill>
                          <a:effectLst/>
                        </a:rPr>
                        <a:t>STAGE 2. PAVILION DESIGN &amp; BUILD BUDGET</a:t>
                      </a:r>
                      <a:endParaRPr lang="en-NZ" sz="1100" b="1" dirty="0">
                        <a:solidFill>
                          <a:schemeClr val="tx1"/>
                        </a:solidFill>
                        <a:effectLst/>
                        <a:latin typeface="Calibri"/>
                        <a:ea typeface="Calibri"/>
                        <a:cs typeface="Times New Roman"/>
                      </a:endParaRPr>
                    </a:p>
                  </a:txBody>
                  <a:tcPr marL="53664" marR="53664" marT="0" marB="0" anchor="ctr">
                    <a:solidFill>
                      <a:schemeClr val="bg1"/>
                    </a:solidFill>
                  </a:tcPr>
                </a:tc>
                <a:tc>
                  <a:txBody>
                    <a:bodyPr/>
                    <a:lstStyle/>
                    <a:p>
                      <a:pPr algn="ctr">
                        <a:lnSpc>
                          <a:spcPct val="115000"/>
                        </a:lnSpc>
                        <a:spcAft>
                          <a:spcPts val="0"/>
                        </a:spcAft>
                      </a:pPr>
                      <a:r>
                        <a:rPr lang="en-NZ" sz="1100" b="1" dirty="0">
                          <a:solidFill>
                            <a:schemeClr val="tx1"/>
                          </a:solidFill>
                          <a:effectLst/>
                        </a:rPr>
                        <a:t>$</a:t>
                      </a:r>
                      <a:endParaRPr lang="en-NZ" sz="1100" b="1" dirty="0">
                        <a:solidFill>
                          <a:schemeClr val="tx1"/>
                        </a:solidFill>
                        <a:effectLst/>
                        <a:latin typeface="Calibri"/>
                        <a:ea typeface="Calibri"/>
                        <a:cs typeface="Times New Roman"/>
                      </a:endParaRPr>
                    </a:p>
                  </a:txBody>
                  <a:tcPr marL="53664" marR="53664" marT="0" marB="0" anchor="ctr">
                    <a:solidFill>
                      <a:schemeClr val="bg1"/>
                    </a:solidFill>
                  </a:tcPr>
                </a:tc>
                <a:extLst>
                  <a:ext uri="{0D108BD9-81ED-4DB2-BD59-A6C34878D82A}">
                    <a16:rowId xmlns:a16="http://schemas.microsoft.com/office/drawing/2014/main" xmlns="" val="10007"/>
                  </a:ext>
                </a:extLst>
              </a:tr>
              <a:tr h="272997">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Pavilion Strengthening</a:t>
                      </a:r>
                      <a:r>
                        <a:rPr lang="en-NZ" sz="900" b="0" baseline="0" dirty="0">
                          <a:solidFill>
                            <a:schemeClr val="tx1">
                              <a:lumMod val="85000"/>
                              <a:lumOff val="15000"/>
                            </a:schemeClr>
                          </a:solidFill>
                          <a:effectLst/>
                        </a:rPr>
                        <a:t> &amp; Access</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         450,000</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08"/>
                  </a:ext>
                </a:extLst>
              </a:tr>
              <a:tr h="264861">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Professional Fees</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           20,000</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09"/>
                  </a:ext>
                </a:extLst>
              </a:tr>
              <a:tr h="288939">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Contingency</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lang="en-NZ" sz="900" b="0" dirty="0">
                          <a:solidFill>
                            <a:schemeClr val="tx1">
                              <a:lumMod val="85000"/>
                              <a:lumOff val="15000"/>
                            </a:schemeClr>
                          </a:solidFill>
                          <a:effectLst/>
                        </a:rPr>
                        <a:t>$           20,000</a:t>
                      </a:r>
                      <a:endParaRPr lang="en-NZ" sz="900" b="0" dirty="0">
                        <a:solidFill>
                          <a:schemeClr val="tx1">
                            <a:lumMod val="85000"/>
                            <a:lumOff val="15000"/>
                          </a:schemeClr>
                        </a:solidFill>
                        <a:effectLst/>
                        <a:latin typeface="+mn-lt"/>
                        <a:ea typeface="Calibri"/>
                        <a:cs typeface="Times New Roman"/>
                      </a:endParaRPr>
                    </a:p>
                  </a:txBody>
                  <a:tcPr marL="53664" marR="53664" marT="0" marB="0" anchor="ctr">
                    <a:solidFill>
                      <a:srgbClr val="E9EDF4"/>
                    </a:solidFill>
                  </a:tcPr>
                </a:tc>
                <a:extLst>
                  <a:ext uri="{0D108BD9-81ED-4DB2-BD59-A6C34878D82A}">
                    <a16:rowId xmlns:a16="http://schemas.microsoft.com/office/drawing/2014/main" xmlns="" val="10010"/>
                  </a:ext>
                </a:extLst>
              </a:tr>
              <a:tr h="3129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1000" b="1" dirty="0">
                          <a:solidFill>
                            <a:schemeClr val="tx1"/>
                          </a:solidFill>
                          <a:effectLst/>
                        </a:rPr>
                        <a:t>TOTAL*</a:t>
                      </a:r>
                      <a:endParaRPr lang="en-NZ" sz="1000" b="1" dirty="0">
                        <a:solidFill>
                          <a:schemeClr val="tx1"/>
                        </a:solidFill>
                        <a:effectLst/>
                        <a:latin typeface="+mn-lt"/>
                        <a:ea typeface="Calibri"/>
                        <a:cs typeface="Times New Roman"/>
                      </a:endParaRPr>
                    </a:p>
                  </a:txBody>
                  <a:tcPr marL="53664" marR="53664" marT="0" marB="0" anchor="ctr">
                    <a:solidFill>
                      <a:srgbClr val="B4C7E7"/>
                    </a:solidFill>
                  </a:tcPr>
                </a:tc>
                <a:tc>
                  <a:txBody>
                    <a:bodyPr/>
                    <a:lstStyle/>
                    <a:p>
                      <a:pPr algn="r">
                        <a:lnSpc>
                          <a:spcPct val="115000"/>
                        </a:lnSpc>
                        <a:spcAft>
                          <a:spcPts val="0"/>
                        </a:spcAft>
                      </a:pPr>
                      <a:r>
                        <a:rPr lang="en-NZ" sz="1000" b="1" dirty="0">
                          <a:solidFill>
                            <a:schemeClr val="tx1"/>
                          </a:solidFill>
                          <a:effectLst/>
                        </a:rPr>
                        <a:t>$      490,000</a:t>
                      </a:r>
                      <a:endParaRPr lang="en-NZ" sz="1000" b="1" dirty="0">
                        <a:solidFill>
                          <a:schemeClr val="tx1"/>
                        </a:solidFill>
                        <a:effectLst/>
                        <a:latin typeface="Calibri"/>
                        <a:ea typeface="Calibri"/>
                        <a:cs typeface="Times New Roman"/>
                      </a:endParaRPr>
                    </a:p>
                  </a:txBody>
                  <a:tcPr marL="53664" marR="53664" marT="0" marB="0" anchor="ctr">
                    <a:solidFill>
                      <a:srgbClr val="B4C7E7"/>
                    </a:solidFill>
                  </a:tcPr>
                </a:tc>
                <a:extLst>
                  <a:ext uri="{0D108BD9-81ED-4DB2-BD59-A6C34878D82A}">
                    <a16:rowId xmlns:a16="http://schemas.microsoft.com/office/drawing/2014/main" xmlns="" val="10013"/>
                  </a:ext>
                </a:extLst>
              </a:tr>
            </a:tbl>
          </a:graphicData>
        </a:graphic>
      </p:graphicFrame>
      <p:sp>
        <p:nvSpPr>
          <p:cNvPr id="22" name="TextBox 21">
            <a:extLst>
              <a:ext uri="{FF2B5EF4-FFF2-40B4-BE49-F238E27FC236}">
                <a16:creationId xmlns:a16="http://schemas.microsoft.com/office/drawing/2014/main" xmlns="" id="{34F4CCE6-8B72-484F-8FBE-EA857DBC1926}"/>
              </a:ext>
            </a:extLst>
          </p:cNvPr>
          <p:cNvSpPr txBox="1"/>
          <p:nvPr/>
        </p:nvSpPr>
        <p:spPr>
          <a:xfrm>
            <a:off x="4828245" y="2136231"/>
            <a:ext cx="2400299" cy="401520"/>
          </a:xfrm>
          <a:prstGeom prst="rect">
            <a:avLst/>
          </a:prstGeom>
          <a:noFill/>
        </p:spPr>
        <p:txBody>
          <a:bodyPr wrap="square">
            <a:spAutoFit/>
          </a:bodyPr>
          <a:lstStyle/>
          <a:p>
            <a:pPr>
              <a:lnSpc>
                <a:spcPct val="115000"/>
              </a:lnSpc>
              <a:spcAft>
                <a:spcPts val="0"/>
              </a:spcAft>
            </a:pPr>
            <a:r>
              <a:rPr lang="" sz="900" i="1" dirty="0">
                <a:ea typeface="Calibri"/>
                <a:cs typeface="Times New Roman"/>
              </a:rPr>
              <a:t>*</a:t>
            </a:r>
            <a:r>
              <a:rPr lang="" sz="900" i="1" dirty="0">
                <a:solidFill>
                  <a:schemeClr val="tx1"/>
                </a:solidFill>
                <a:effectLst/>
                <a:ea typeface="Calibri"/>
                <a:cs typeface="Times New Roman"/>
              </a:rPr>
              <a:t>Total Funds available to HVT if MP land sale is </a:t>
            </a:r>
            <a:br>
              <a:rPr lang="" sz="900" i="1" dirty="0">
                <a:solidFill>
                  <a:schemeClr val="tx1"/>
                </a:solidFill>
                <a:effectLst/>
                <a:ea typeface="Calibri"/>
                <a:cs typeface="Times New Roman"/>
              </a:rPr>
            </a:br>
            <a:r>
              <a:rPr lang="" sz="900" i="1" dirty="0">
                <a:solidFill>
                  <a:schemeClr val="tx1"/>
                </a:solidFill>
                <a:effectLst/>
                <a:ea typeface="Calibri"/>
                <a:cs typeface="Times New Roman"/>
              </a:rPr>
              <a:t>successful &amp; HCC funds released: = </a:t>
            </a:r>
            <a:r>
              <a:rPr lang="" sz="900" b="1" i="1" dirty="0">
                <a:solidFill>
                  <a:schemeClr val="tx1"/>
                </a:solidFill>
                <a:effectLst/>
                <a:ea typeface="Calibri"/>
                <a:cs typeface="Times New Roman"/>
              </a:rPr>
              <a:t>$ 2,200,000</a:t>
            </a:r>
            <a:endParaRPr lang="en-NZ" sz="900" b="1" i="1" dirty="0">
              <a:solidFill>
                <a:schemeClr val="tx1"/>
              </a:solidFill>
              <a:effectLst/>
              <a:latin typeface="Calibri"/>
              <a:ea typeface="Calibri"/>
              <a:cs typeface="Times New Roman"/>
            </a:endParaRPr>
          </a:p>
        </p:txBody>
      </p:sp>
      <p:sp>
        <p:nvSpPr>
          <p:cNvPr id="23" name="TextBox 22">
            <a:extLst>
              <a:ext uri="{FF2B5EF4-FFF2-40B4-BE49-F238E27FC236}">
                <a16:creationId xmlns:a16="http://schemas.microsoft.com/office/drawing/2014/main" xmlns="" id="{F03247EB-790F-4F7F-B255-9FDF02B75CE9}"/>
              </a:ext>
            </a:extLst>
          </p:cNvPr>
          <p:cNvSpPr txBox="1"/>
          <p:nvPr/>
        </p:nvSpPr>
        <p:spPr>
          <a:xfrm>
            <a:off x="4850190" y="3583489"/>
            <a:ext cx="2339975" cy="401520"/>
          </a:xfrm>
          <a:prstGeom prst="rect">
            <a:avLst/>
          </a:prstGeom>
          <a:noFill/>
        </p:spPr>
        <p:txBody>
          <a:bodyPr wrap="square">
            <a:spAutoFit/>
          </a:bodyPr>
          <a:lstStyle/>
          <a:p>
            <a:pPr>
              <a:lnSpc>
                <a:spcPct val="115000"/>
              </a:lnSpc>
              <a:spcAft>
                <a:spcPts val="0"/>
              </a:spcAft>
            </a:pPr>
            <a:r>
              <a:rPr lang="" sz="900" i="1" dirty="0">
                <a:solidFill>
                  <a:schemeClr val="tx1"/>
                </a:solidFill>
                <a:effectLst/>
                <a:ea typeface="Calibri"/>
                <a:cs typeface="Times New Roman"/>
              </a:rPr>
              <a:t>*Minimum HVT fundraising required to strengthen pavilion = </a:t>
            </a:r>
            <a:r>
              <a:rPr lang="" sz="900" b="1" i="1" dirty="0">
                <a:solidFill>
                  <a:schemeClr val="tx1"/>
                </a:solidFill>
                <a:effectLst/>
                <a:ea typeface="Calibri"/>
                <a:cs typeface="Times New Roman"/>
              </a:rPr>
              <a:t>$ 370,000</a:t>
            </a:r>
            <a:endParaRPr lang="en-NZ" sz="900" b="1" i="1" dirty="0">
              <a:solidFill>
                <a:schemeClr val="tx1"/>
              </a:solidFill>
              <a:effectLst/>
              <a:latin typeface="Calibri"/>
              <a:ea typeface="Calibri"/>
              <a:cs typeface="Times New Roman"/>
            </a:endParaRPr>
          </a:p>
        </p:txBody>
      </p:sp>
      <p:sp>
        <p:nvSpPr>
          <p:cNvPr id="8" name="Rectangle 7"/>
          <p:cNvSpPr/>
          <p:nvPr/>
        </p:nvSpPr>
        <p:spPr>
          <a:xfrm>
            <a:off x="439738" y="536497"/>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28171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534525"/>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121946"/>
            <a:ext cx="8229600" cy="500063"/>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4. BUDGET: FUNDING MODEL</a:t>
            </a:r>
            <a:endParaRPr lang="en-NZ" sz="2400" b="1" dirty="0">
              <a:solidFill>
                <a:schemeClr val="accent1"/>
              </a:solidFill>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25</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9" name="Table 18">
            <a:extLst>
              <a:ext uri="{FF2B5EF4-FFF2-40B4-BE49-F238E27FC236}">
                <a16:creationId xmlns:a16="http://schemas.microsoft.com/office/drawing/2014/main" xmlns="" id="{19CC6A65-5EED-4B6D-A11D-7A57F3641B81}"/>
              </a:ext>
            </a:extLst>
          </p:cNvPr>
          <p:cNvGraphicFramePr>
            <a:graphicFrameLocks noGrp="1"/>
          </p:cNvGraphicFramePr>
          <p:nvPr>
            <p:extLst>
              <p:ext uri="{D42A27DB-BD31-4B8C-83A1-F6EECF244321}">
                <p14:modId xmlns:p14="http://schemas.microsoft.com/office/powerpoint/2010/main" val="694947850"/>
              </p:ext>
            </p:extLst>
          </p:nvPr>
        </p:nvGraphicFramePr>
        <p:xfrm>
          <a:off x="618895" y="672637"/>
          <a:ext cx="7988530" cy="2300945"/>
        </p:xfrm>
        <a:graphic>
          <a:graphicData uri="http://schemas.openxmlformats.org/drawingml/2006/table">
            <a:tbl>
              <a:tblPr firstRow="1" firstCol="1" bandRow="1">
                <a:tableStyleId>{5C22544A-7EE6-4342-B048-85BDC9FD1C3A}</a:tableStyleId>
              </a:tblPr>
              <a:tblGrid>
                <a:gridCol w="2795140">
                  <a:extLst>
                    <a:ext uri="{9D8B030D-6E8A-4147-A177-3AD203B41FA5}">
                      <a16:colId xmlns:a16="http://schemas.microsoft.com/office/drawing/2014/main" xmlns="" val="20000"/>
                    </a:ext>
                  </a:extLst>
                </a:gridCol>
                <a:gridCol w="920649">
                  <a:extLst>
                    <a:ext uri="{9D8B030D-6E8A-4147-A177-3AD203B41FA5}">
                      <a16:colId xmlns:a16="http://schemas.microsoft.com/office/drawing/2014/main" xmlns="" val="20002"/>
                    </a:ext>
                  </a:extLst>
                </a:gridCol>
                <a:gridCol w="656705">
                  <a:extLst>
                    <a:ext uri="{9D8B030D-6E8A-4147-A177-3AD203B41FA5}">
                      <a16:colId xmlns:a16="http://schemas.microsoft.com/office/drawing/2014/main" xmlns="" val="20003"/>
                    </a:ext>
                  </a:extLst>
                </a:gridCol>
                <a:gridCol w="3616036">
                  <a:extLst>
                    <a:ext uri="{9D8B030D-6E8A-4147-A177-3AD203B41FA5}">
                      <a16:colId xmlns:a16="http://schemas.microsoft.com/office/drawing/2014/main" xmlns="" val="20004"/>
                    </a:ext>
                  </a:extLst>
                </a:gridCol>
              </a:tblGrid>
              <a:tr h="321627">
                <a:tc>
                  <a:txBody>
                    <a:bodyPr/>
                    <a:lstStyle/>
                    <a:p>
                      <a:pPr>
                        <a:lnSpc>
                          <a:spcPct val="115000"/>
                        </a:lnSpc>
                        <a:spcAft>
                          <a:spcPts val="0"/>
                        </a:spcAft>
                      </a:pPr>
                      <a:r>
                        <a:rPr lang="en-NZ" sz="1400" b="1" dirty="0">
                          <a:solidFill>
                            <a:schemeClr val="tx1"/>
                          </a:solidFill>
                          <a:effectLst/>
                        </a:rPr>
                        <a:t>PROJECT FUNDING</a:t>
                      </a:r>
                      <a:endParaRPr lang="en-NZ" sz="1400" b="1" dirty="0">
                        <a:solidFill>
                          <a:schemeClr val="tx1"/>
                        </a:solidFill>
                        <a:effectLst/>
                        <a:latin typeface="Calibri"/>
                        <a:ea typeface="Calibri"/>
                        <a:cs typeface="Times New Roman"/>
                      </a:endParaRPr>
                    </a:p>
                  </a:txBody>
                  <a:tcPr marL="69218" marR="69218" marT="0" marB="0" anchor="ctr">
                    <a:solidFill>
                      <a:schemeClr val="accent1">
                        <a:lumMod val="40000"/>
                        <a:lumOff val="60000"/>
                      </a:schemeClr>
                    </a:solidFill>
                  </a:tcPr>
                </a:tc>
                <a:tc gridSpan="2">
                  <a:txBody>
                    <a:bodyPr/>
                    <a:lstStyle/>
                    <a:p>
                      <a:pPr algn="ctr">
                        <a:lnSpc>
                          <a:spcPct val="100000"/>
                        </a:lnSpc>
                        <a:spcAft>
                          <a:spcPts val="0"/>
                        </a:spcAft>
                      </a:pPr>
                      <a:r>
                        <a:rPr lang="en-NZ" sz="1400" b="1" dirty="0">
                          <a:solidFill>
                            <a:schemeClr val="tx1"/>
                          </a:solidFill>
                          <a:effectLst/>
                        </a:rPr>
                        <a:t>FUNDING TARGETS</a:t>
                      </a:r>
                      <a:endParaRPr lang="en-NZ" sz="1400" b="1" dirty="0">
                        <a:solidFill>
                          <a:schemeClr val="tx1"/>
                        </a:solidFill>
                        <a:effectLst/>
                        <a:latin typeface="Calibri"/>
                        <a:ea typeface="Calibri"/>
                        <a:cs typeface="Times New Roman"/>
                      </a:endParaRPr>
                    </a:p>
                  </a:txBody>
                  <a:tcPr marL="69218" marR="69218" marT="0" marB="0" anchor="ctr">
                    <a:solidFill>
                      <a:schemeClr val="accent1">
                        <a:lumMod val="40000"/>
                        <a:lumOff val="60000"/>
                      </a:schemeClr>
                    </a:solidFill>
                  </a:tcPr>
                </a:tc>
                <a:tc hMerge="1">
                  <a:txBody>
                    <a:bodyPr/>
                    <a:lstStyle/>
                    <a:p>
                      <a:pPr algn="l">
                        <a:lnSpc>
                          <a:spcPct val="115000"/>
                        </a:lnSpc>
                        <a:spcAft>
                          <a:spcPts val="0"/>
                        </a:spcAft>
                      </a:pPr>
                      <a:endParaRPr lang="en-NZ" sz="1400" b="1" dirty="0">
                        <a:solidFill>
                          <a:schemeClr val="tx1"/>
                        </a:solidFill>
                        <a:effectLst/>
                        <a:latin typeface="Calibri"/>
                        <a:ea typeface="Calibri"/>
                        <a:cs typeface="Times New Roman"/>
                      </a:endParaRPr>
                    </a:p>
                  </a:txBody>
                  <a:tcPr marL="69218" marR="69218" marT="0" marB="0" anchor="ctr">
                    <a:solidFill>
                      <a:schemeClr val="accent1">
                        <a:lumMod val="20000"/>
                        <a:lumOff val="80000"/>
                      </a:schemeClr>
                    </a:solidFill>
                  </a:tcPr>
                </a:tc>
                <a:tc>
                  <a:txBody>
                    <a:bodyPr/>
                    <a:lstStyle/>
                    <a:p>
                      <a:pPr algn="l">
                        <a:lnSpc>
                          <a:spcPct val="115000"/>
                        </a:lnSpc>
                        <a:spcAft>
                          <a:spcPts val="0"/>
                        </a:spcAft>
                      </a:pPr>
                      <a:r>
                        <a:rPr lang="en-NZ" sz="1400" b="1" dirty="0">
                          <a:solidFill>
                            <a:schemeClr val="tx1"/>
                          </a:solidFill>
                          <a:effectLst/>
                          <a:latin typeface="Calibri"/>
                          <a:ea typeface="Calibri"/>
                          <a:cs typeface="Times New Roman"/>
                        </a:rPr>
                        <a:t>FUNDING PLAN</a:t>
                      </a:r>
                    </a:p>
                  </a:txBody>
                  <a:tcPr marL="69218" marR="69218" marT="0" marB="0" anchor="ctr">
                    <a:solidFill>
                      <a:schemeClr val="accent1">
                        <a:lumMod val="40000"/>
                        <a:lumOff val="60000"/>
                      </a:schemeClr>
                    </a:solidFill>
                  </a:tcPr>
                </a:tc>
                <a:extLst>
                  <a:ext uri="{0D108BD9-81ED-4DB2-BD59-A6C34878D82A}">
                    <a16:rowId xmlns:a16="http://schemas.microsoft.com/office/drawing/2014/main" xmlns="" val="10007"/>
                  </a:ext>
                </a:extLst>
              </a:tr>
              <a:tr h="350544">
                <a:tc>
                  <a:txBody>
                    <a:bodyPr/>
                    <a:lstStyle/>
                    <a:p>
                      <a:pPr>
                        <a:lnSpc>
                          <a:spcPct val="115000"/>
                        </a:lnSpc>
                        <a:spcAft>
                          <a:spcPts val="0"/>
                        </a:spcAft>
                      </a:pPr>
                      <a:r>
                        <a:rPr lang="en-NZ" sz="1100" b="0" dirty="0">
                          <a:solidFill>
                            <a:schemeClr val="tx1">
                              <a:lumMod val="85000"/>
                              <a:lumOff val="15000"/>
                            </a:schemeClr>
                          </a:solidFill>
                          <a:effectLst/>
                        </a:rPr>
                        <a:t>HVT (Development</a:t>
                      </a:r>
                      <a:r>
                        <a:rPr lang="en-NZ" sz="1100" b="0" baseline="0" dirty="0">
                          <a:solidFill>
                            <a:schemeClr val="tx1">
                              <a:lumMod val="85000"/>
                              <a:lumOff val="15000"/>
                            </a:schemeClr>
                          </a:solidFill>
                          <a:effectLst/>
                        </a:rPr>
                        <a:t> Fund)</a:t>
                      </a:r>
                      <a:endParaRPr lang="en-NZ" sz="1100" b="0" dirty="0">
                        <a:solidFill>
                          <a:schemeClr val="tx1">
                            <a:lumMod val="85000"/>
                            <a:lumOff val="15000"/>
                          </a:schemeClr>
                        </a:solidFill>
                        <a:effectLst/>
                        <a:latin typeface="Calibri"/>
                        <a:ea typeface="Calibri"/>
                        <a:cs typeface="Times New Roman"/>
                      </a:endParaRPr>
                    </a:p>
                  </a:txBody>
                  <a:tcPr marL="69218" marR="69218" marT="0" marB="0" anchor="ctr">
                    <a:solidFill>
                      <a:srgbClr val="D0D8E8"/>
                    </a:solidFill>
                  </a:tcPr>
                </a:tc>
                <a:tc>
                  <a:txBody>
                    <a:bodyPr/>
                    <a:lstStyle/>
                    <a:p>
                      <a:pPr algn="r">
                        <a:lnSpc>
                          <a:spcPct val="115000"/>
                        </a:lnSpc>
                        <a:spcAft>
                          <a:spcPts val="0"/>
                        </a:spcAft>
                      </a:pPr>
                      <a:r>
                        <a:rPr lang="en-NZ" sz="1100" b="0" dirty="0">
                          <a:solidFill>
                            <a:schemeClr val="tx1">
                              <a:lumMod val="85000"/>
                              <a:lumOff val="15000"/>
                            </a:schemeClr>
                          </a:solidFill>
                          <a:effectLst/>
                        </a:rPr>
                        <a:t>$      450,000</a:t>
                      </a:r>
                      <a:endParaRPr lang="en-NZ" sz="1100" b="0" dirty="0">
                        <a:solidFill>
                          <a:schemeClr val="tx1">
                            <a:lumMod val="85000"/>
                            <a:lumOff val="15000"/>
                          </a:schemeClr>
                        </a:solidFill>
                        <a:effectLst/>
                        <a:latin typeface="Calibri"/>
                        <a:ea typeface="Calibri"/>
                        <a:cs typeface="Times New Roman"/>
                      </a:endParaRPr>
                    </a:p>
                  </a:txBody>
                  <a:tcPr marL="69218" marR="69218" marT="0" marB="0" anchor="ctr">
                    <a:solidFill>
                      <a:srgbClr val="D0D8E8"/>
                    </a:solidFill>
                  </a:tcPr>
                </a:tc>
                <a:tc>
                  <a:txBody>
                    <a:bodyPr/>
                    <a:lstStyle/>
                    <a:p>
                      <a:pPr algn="l">
                        <a:lnSpc>
                          <a:spcPct val="100000"/>
                        </a:lnSpc>
                        <a:spcAft>
                          <a:spcPts val="0"/>
                        </a:spcAft>
                      </a:pPr>
                      <a:endParaRPr lang="en-NZ" sz="1050" b="0" i="1" dirty="0">
                        <a:solidFill>
                          <a:schemeClr val="tx1">
                            <a:lumMod val="85000"/>
                            <a:lumOff val="15000"/>
                          </a:schemeClr>
                        </a:solidFill>
                        <a:effectLst/>
                        <a:latin typeface="Calibri"/>
                        <a:ea typeface="Calibri"/>
                        <a:cs typeface="Times New Roman"/>
                      </a:endParaRPr>
                    </a:p>
                  </a:txBody>
                  <a:tcPr marL="69218" marR="69218" marT="0" marB="0" anchor="ctr">
                    <a:solidFill>
                      <a:schemeClr val="accent1">
                        <a:lumMod val="20000"/>
                        <a:lumOff val="80000"/>
                      </a:schemeClr>
                    </a:solidFill>
                  </a:tcPr>
                </a:tc>
                <a:tc>
                  <a:txBody>
                    <a:bodyPr/>
                    <a:lstStyle/>
                    <a:p>
                      <a:pPr algn="l">
                        <a:lnSpc>
                          <a:spcPct val="100000"/>
                        </a:lnSpc>
                        <a:spcAft>
                          <a:spcPts val="0"/>
                        </a:spcAft>
                      </a:pPr>
                      <a:r>
                        <a:rPr lang="en-NZ" sz="1000" b="0" i="1" dirty="0">
                          <a:solidFill>
                            <a:schemeClr val="tx1">
                              <a:lumMod val="85000"/>
                              <a:lumOff val="15000"/>
                            </a:schemeClr>
                          </a:solidFill>
                          <a:effectLst/>
                          <a:latin typeface="Calibri"/>
                          <a:ea typeface="Calibri"/>
                          <a:cs typeface="Times New Roman"/>
                        </a:rPr>
                        <a:t>HVT asset</a:t>
                      </a:r>
                      <a:r>
                        <a:rPr lang="en-NZ" sz="1000" b="0" i="1" baseline="0" dirty="0">
                          <a:solidFill>
                            <a:schemeClr val="tx1">
                              <a:lumMod val="85000"/>
                              <a:lumOff val="15000"/>
                            </a:schemeClr>
                          </a:solidFill>
                          <a:effectLst/>
                          <a:latin typeface="Calibri"/>
                          <a:ea typeface="Calibri"/>
                          <a:cs typeface="Times New Roman"/>
                        </a:rPr>
                        <a:t> replacement funds set aside and ready for use </a:t>
                      </a:r>
                      <a:endParaRPr lang="en-NZ" sz="1000" b="0" i="1" dirty="0">
                        <a:solidFill>
                          <a:schemeClr val="tx1">
                            <a:lumMod val="85000"/>
                            <a:lumOff val="15000"/>
                          </a:schemeClr>
                        </a:solidFill>
                        <a:effectLst/>
                        <a:latin typeface="Calibri"/>
                        <a:ea typeface="Calibri"/>
                        <a:cs typeface="Times New Roman"/>
                      </a:endParaRPr>
                    </a:p>
                  </a:txBody>
                  <a:tcPr marL="69218" marR="69218" marT="0" marB="0" anchor="ctr">
                    <a:solidFill>
                      <a:schemeClr val="accent1">
                        <a:lumMod val="20000"/>
                        <a:lumOff val="80000"/>
                      </a:schemeClr>
                    </a:solidFill>
                  </a:tcPr>
                </a:tc>
                <a:extLst>
                  <a:ext uri="{0D108BD9-81ED-4DB2-BD59-A6C34878D82A}">
                    <a16:rowId xmlns:a16="http://schemas.microsoft.com/office/drawing/2014/main" xmlns="" val="10008"/>
                  </a:ext>
                </a:extLst>
              </a:tr>
              <a:tr h="343110">
                <a:tc>
                  <a:txBody>
                    <a:bodyPr/>
                    <a:lstStyle/>
                    <a:p>
                      <a:pPr>
                        <a:lnSpc>
                          <a:spcPct val="115000"/>
                        </a:lnSpc>
                        <a:spcAft>
                          <a:spcPts val="0"/>
                        </a:spcAft>
                      </a:pPr>
                      <a:r>
                        <a:rPr lang="en-NZ" sz="1100" b="0" dirty="0">
                          <a:solidFill>
                            <a:schemeClr val="tx1">
                              <a:lumMod val="85000"/>
                              <a:lumOff val="15000"/>
                            </a:schemeClr>
                          </a:solidFill>
                          <a:effectLst/>
                        </a:rPr>
                        <a:t>Hutt City Council (Grant)</a:t>
                      </a:r>
                      <a:endParaRPr lang="en-NZ" sz="1100" b="0" dirty="0">
                        <a:solidFill>
                          <a:schemeClr val="tx1">
                            <a:lumMod val="85000"/>
                            <a:lumOff val="15000"/>
                          </a:schemeClr>
                        </a:solidFill>
                        <a:effectLst/>
                        <a:latin typeface="Calibri"/>
                        <a:ea typeface="Calibri"/>
                        <a:cs typeface="Times New Roman"/>
                      </a:endParaRPr>
                    </a:p>
                  </a:txBody>
                  <a:tcPr marL="69218" marR="69218" marT="0" marB="0" anchor="ctr">
                    <a:solidFill>
                      <a:srgbClr val="D0D8E8"/>
                    </a:solidFill>
                  </a:tcPr>
                </a:tc>
                <a:tc>
                  <a:txBody>
                    <a:bodyPr/>
                    <a:lstStyle/>
                    <a:p>
                      <a:pPr algn="r">
                        <a:lnSpc>
                          <a:spcPct val="115000"/>
                        </a:lnSpc>
                        <a:spcAft>
                          <a:spcPts val="0"/>
                        </a:spcAft>
                      </a:pPr>
                      <a:r>
                        <a:rPr lang="en-NZ" sz="1100" b="0" dirty="0">
                          <a:solidFill>
                            <a:schemeClr val="tx1">
                              <a:lumMod val="85000"/>
                              <a:lumOff val="15000"/>
                            </a:schemeClr>
                          </a:solidFill>
                          <a:effectLst/>
                        </a:rPr>
                        <a:t>$      500,000</a:t>
                      </a:r>
                      <a:endParaRPr lang="en-NZ" sz="1100" b="0" dirty="0">
                        <a:solidFill>
                          <a:schemeClr val="tx1">
                            <a:lumMod val="85000"/>
                            <a:lumOff val="15000"/>
                          </a:schemeClr>
                        </a:solidFill>
                        <a:effectLst/>
                        <a:latin typeface="+mn-lt"/>
                        <a:ea typeface="Calibri"/>
                        <a:cs typeface="Times New Roman"/>
                      </a:endParaRPr>
                    </a:p>
                  </a:txBody>
                  <a:tcPr marL="69218" marR="69218" marT="0" marB="0" anchor="ctr">
                    <a:solidFill>
                      <a:srgbClr val="D0D8E8"/>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NZ" sz="1050" b="0" i="1" dirty="0">
                        <a:solidFill>
                          <a:schemeClr val="tx1">
                            <a:lumMod val="85000"/>
                            <a:lumOff val="15000"/>
                          </a:schemeClr>
                        </a:solidFill>
                        <a:effectLst/>
                        <a:latin typeface="+mn-lt"/>
                        <a:ea typeface="Calibri"/>
                        <a:cs typeface="Times New Roman"/>
                      </a:endParaRPr>
                    </a:p>
                  </a:txBody>
                  <a:tcPr marL="69218" marR="69218" marT="0" marB="0" anchor="ctr">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NZ" sz="1000" b="0" i="1" dirty="0">
                          <a:solidFill>
                            <a:schemeClr val="tx1">
                              <a:lumMod val="85000"/>
                              <a:lumOff val="15000"/>
                            </a:schemeClr>
                          </a:solidFill>
                          <a:effectLst/>
                          <a:latin typeface="+mn-lt"/>
                          <a:ea typeface="Calibri"/>
                          <a:cs typeface="Times New Roman"/>
                        </a:rPr>
                        <a:t>Hutt City Council grant approved for HVT use</a:t>
                      </a:r>
                      <a:r>
                        <a:rPr lang="en-NZ" sz="1000" b="0" i="1" baseline="0" dirty="0">
                          <a:solidFill>
                            <a:schemeClr val="tx1">
                              <a:lumMod val="85000"/>
                              <a:lumOff val="15000"/>
                            </a:schemeClr>
                          </a:solidFill>
                          <a:effectLst/>
                          <a:latin typeface="+mn-lt"/>
                          <a:ea typeface="Calibri"/>
                          <a:cs typeface="Times New Roman"/>
                        </a:rPr>
                        <a:t> </a:t>
                      </a:r>
                      <a:endParaRPr lang="en-NZ" sz="1000" b="0" i="1" dirty="0">
                        <a:solidFill>
                          <a:schemeClr val="tx1">
                            <a:lumMod val="85000"/>
                            <a:lumOff val="15000"/>
                          </a:schemeClr>
                        </a:solidFill>
                        <a:effectLst/>
                        <a:latin typeface="+mn-lt"/>
                        <a:ea typeface="Calibri"/>
                        <a:cs typeface="Times New Roman"/>
                      </a:endParaRPr>
                    </a:p>
                  </a:txBody>
                  <a:tcPr marL="69218" marR="69218" marT="0" marB="0" anchor="ctr">
                    <a:solidFill>
                      <a:schemeClr val="accent1">
                        <a:lumMod val="20000"/>
                        <a:lumOff val="80000"/>
                      </a:schemeClr>
                    </a:solidFill>
                  </a:tcPr>
                </a:tc>
                <a:extLst>
                  <a:ext uri="{0D108BD9-81ED-4DB2-BD59-A6C34878D82A}">
                    <a16:rowId xmlns:a16="http://schemas.microsoft.com/office/drawing/2014/main" xmlns="" val="10011"/>
                  </a:ext>
                </a:extLst>
              </a:tr>
              <a:tr h="343110">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US" sz="1100" b="0" dirty="0">
                          <a:solidFill>
                            <a:schemeClr val="tx1">
                              <a:lumMod val="85000"/>
                              <a:lumOff val="15000"/>
                            </a:schemeClr>
                          </a:solidFill>
                          <a:effectLst/>
                        </a:rPr>
                        <a:t>Health Hub Land Sale (Developer)</a:t>
                      </a:r>
                      <a:endParaRPr lang="en-NZ" sz="1100" b="0" dirty="0">
                        <a:solidFill>
                          <a:schemeClr val="tx1">
                            <a:lumMod val="85000"/>
                            <a:lumOff val="15000"/>
                          </a:schemeClr>
                        </a:solidFill>
                        <a:effectLst/>
                        <a:latin typeface="+mn-lt"/>
                        <a:ea typeface="Calibri"/>
                        <a:cs typeface="Times New Roman"/>
                      </a:endParaRPr>
                    </a:p>
                  </a:txBody>
                  <a:tcPr marL="69218" marR="69218" marT="0" marB="0" anchor="ctr">
                    <a:solidFill>
                      <a:srgbClr val="FFCCCC"/>
                    </a:solidFill>
                  </a:tcPr>
                </a:tc>
                <a:tc>
                  <a:txBody>
                    <a:bodyPr/>
                    <a:lstStyle/>
                    <a:p>
                      <a:pPr algn="r">
                        <a:lnSpc>
                          <a:spcPct val="115000"/>
                        </a:lnSpc>
                        <a:spcAft>
                          <a:spcPts val="0"/>
                        </a:spcAft>
                      </a:pPr>
                      <a:r>
                        <a:rPr lang="en-NZ" sz="1100" b="0" dirty="0">
                          <a:solidFill>
                            <a:schemeClr val="tx1">
                              <a:lumMod val="85000"/>
                              <a:lumOff val="15000"/>
                            </a:schemeClr>
                          </a:solidFill>
                          <a:effectLst/>
                        </a:rPr>
                        <a:t>$   1,250,000</a:t>
                      </a:r>
                      <a:endParaRPr lang="en-NZ" sz="1100" b="0" dirty="0">
                        <a:solidFill>
                          <a:schemeClr val="tx1">
                            <a:lumMod val="85000"/>
                            <a:lumOff val="15000"/>
                          </a:schemeClr>
                        </a:solidFill>
                        <a:effectLst/>
                        <a:latin typeface="+mn-lt"/>
                        <a:ea typeface="Calibri"/>
                        <a:cs typeface="Times New Roman"/>
                      </a:endParaRPr>
                    </a:p>
                  </a:txBody>
                  <a:tcPr marL="69218" marR="69218" marT="0" marB="0" anchor="ctr">
                    <a:solidFill>
                      <a:srgbClr val="FFCCC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NZ" sz="1050" b="0" i="1" dirty="0">
                        <a:solidFill>
                          <a:schemeClr val="tx1">
                            <a:lumMod val="85000"/>
                            <a:lumOff val="15000"/>
                          </a:schemeClr>
                        </a:solidFill>
                        <a:effectLst/>
                        <a:latin typeface="+mn-lt"/>
                        <a:ea typeface="Calibri"/>
                        <a:cs typeface="Times New Roman"/>
                      </a:endParaRPr>
                    </a:p>
                  </a:txBody>
                  <a:tcPr marL="69218" marR="69218" marT="0" marB="0" anchor="ctr">
                    <a:solidFill>
                      <a:srgbClr val="FFCCC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NZ" sz="1000" b="0" i="1" dirty="0">
                          <a:solidFill>
                            <a:schemeClr val="tx1">
                              <a:lumMod val="85000"/>
                              <a:lumOff val="15000"/>
                            </a:schemeClr>
                          </a:solidFill>
                          <a:effectLst/>
                          <a:latin typeface="+mn-lt"/>
                          <a:ea typeface="Calibri"/>
                          <a:cs typeface="Times New Roman"/>
                        </a:rPr>
                        <a:t>Approx. net proceeds from proposed MP land sale consisting of tennis courts 9, 13 and the tennis court 4 car park.</a:t>
                      </a:r>
                      <a:r>
                        <a:rPr lang="en-NZ" sz="1000" b="0" i="1" baseline="0" dirty="0">
                          <a:solidFill>
                            <a:schemeClr val="tx1">
                              <a:lumMod val="85000"/>
                              <a:lumOff val="15000"/>
                            </a:schemeClr>
                          </a:solidFill>
                          <a:effectLst/>
                          <a:latin typeface="+mn-lt"/>
                          <a:ea typeface="Calibri"/>
                          <a:cs typeface="Times New Roman"/>
                        </a:rPr>
                        <a:t> </a:t>
                      </a:r>
                      <a:r>
                        <a:rPr lang="en-NZ" sz="1000" b="0" i="1" dirty="0">
                          <a:solidFill>
                            <a:schemeClr val="tx1">
                              <a:lumMod val="85000"/>
                              <a:lumOff val="15000"/>
                            </a:schemeClr>
                          </a:solidFill>
                          <a:effectLst/>
                          <a:latin typeface="+mn-lt"/>
                          <a:ea typeface="Calibri"/>
                          <a:cs typeface="Times New Roman"/>
                        </a:rPr>
                        <a:t> </a:t>
                      </a:r>
                    </a:p>
                  </a:txBody>
                  <a:tcPr marL="69218" marR="69218" marT="0" marB="0" anchor="ctr">
                    <a:solidFill>
                      <a:srgbClr val="FFCCCC"/>
                    </a:solidFill>
                  </a:tcPr>
                </a:tc>
                <a:extLst>
                  <a:ext uri="{0D108BD9-81ED-4DB2-BD59-A6C34878D82A}">
                    <a16:rowId xmlns:a16="http://schemas.microsoft.com/office/drawing/2014/main" xmlns="" val="10012"/>
                  </a:ext>
                </a:extLst>
              </a:tr>
              <a:tr h="311476">
                <a:tc>
                  <a:txBody>
                    <a:bodyPr/>
                    <a:lstStyle/>
                    <a:p>
                      <a:pPr>
                        <a:lnSpc>
                          <a:spcPct val="115000"/>
                        </a:lnSpc>
                        <a:spcAft>
                          <a:spcPts val="0"/>
                        </a:spcAft>
                      </a:pPr>
                      <a:r>
                        <a:rPr lang="en-NZ" sz="1100" b="0" dirty="0">
                          <a:solidFill>
                            <a:schemeClr val="tx1">
                              <a:lumMod val="85000"/>
                              <a:lumOff val="15000"/>
                            </a:schemeClr>
                          </a:solidFill>
                          <a:effectLst/>
                        </a:rPr>
                        <a:t>HVT (Sponsors &amp; Fundraising) </a:t>
                      </a:r>
                      <a:endParaRPr lang="en-NZ" sz="1100" b="0" dirty="0">
                        <a:solidFill>
                          <a:schemeClr val="tx1">
                            <a:lumMod val="85000"/>
                            <a:lumOff val="15000"/>
                          </a:schemeClr>
                        </a:solidFill>
                        <a:effectLst/>
                        <a:latin typeface="Calibri"/>
                        <a:ea typeface="+mn-ea"/>
                        <a:cs typeface="Times New Roman"/>
                      </a:endParaRPr>
                    </a:p>
                  </a:txBody>
                  <a:tcPr marL="69218" marR="69218" marT="0" marB="0" anchor="ctr">
                    <a:solidFill>
                      <a:srgbClr val="CCFFCC"/>
                    </a:solidFill>
                  </a:tcPr>
                </a:tc>
                <a:tc>
                  <a:txBody>
                    <a:bodyPr/>
                    <a:lstStyle/>
                    <a:p>
                      <a:pPr algn="r">
                        <a:lnSpc>
                          <a:spcPct val="115000"/>
                        </a:lnSpc>
                        <a:spcAft>
                          <a:spcPts val="0"/>
                        </a:spcAft>
                      </a:pPr>
                      <a:r>
                        <a:rPr lang="en-NZ" sz="1100" b="0" dirty="0">
                          <a:solidFill>
                            <a:schemeClr val="tx1">
                              <a:lumMod val="85000"/>
                              <a:lumOff val="15000"/>
                            </a:schemeClr>
                          </a:solidFill>
                          <a:effectLst/>
                        </a:rPr>
                        <a:t>$      170,000</a:t>
                      </a:r>
                      <a:endParaRPr lang="en-NZ" sz="1100" b="0" dirty="0">
                        <a:solidFill>
                          <a:schemeClr val="tx1">
                            <a:lumMod val="85000"/>
                            <a:lumOff val="15000"/>
                          </a:schemeClr>
                        </a:solidFill>
                        <a:effectLst/>
                        <a:latin typeface="+mn-lt"/>
                        <a:ea typeface="+mn-ea"/>
                        <a:cs typeface="Times New Roman"/>
                      </a:endParaRPr>
                    </a:p>
                  </a:txBody>
                  <a:tcPr marL="69218" marR="69218" marT="0" marB="0" anchor="ctr">
                    <a:solidFill>
                      <a:srgbClr val="CCFFC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NZ" sz="1050" b="0" i="1" dirty="0">
                        <a:solidFill>
                          <a:schemeClr val="tx1">
                            <a:lumMod val="85000"/>
                            <a:lumOff val="15000"/>
                          </a:schemeClr>
                        </a:solidFill>
                        <a:effectLst/>
                        <a:latin typeface="+mn-lt"/>
                        <a:ea typeface="Calibri"/>
                        <a:cs typeface="Times New Roman"/>
                      </a:endParaRPr>
                    </a:p>
                  </a:txBody>
                  <a:tcPr marL="69218" marR="69218" marT="0" marB="0" anchor="ct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NZ" sz="1000" b="0" i="1" dirty="0">
                          <a:solidFill>
                            <a:schemeClr val="tx1">
                              <a:lumMod val="85000"/>
                              <a:lumOff val="15000"/>
                            </a:schemeClr>
                          </a:solidFill>
                          <a:effectLst/>
                          <a:latin typeface="+mn-lt"/>
                          <a:ea typeface="Calibri"/>
                          <a:cs typeface="Times New Roman"/>
                        </a:rPr>
                        <a:t>Mixed model approach - naming rights, private sponsorship, fundraising events, signage, business,</a:t>
                      </a:r>
                      <a:r>
                        <a:rPr lang="en-NZ" sz="1000" b="0" i="1" baseline="0" dirty="0">
                          <a:solidFill>
                            <a:schemeClr val="tx1">
                              <a:lumMod val="85000"/>
                              <a:lumOff val="15000"/>
                            </a:schemeClr>
                          </a:solidFill>
                          <a:effectLst/>
                          <a:latin typeface="+mn-lt"/>
                          <a:ea typeface="Calibri"/>
                          <a:cs typeface="Times New Roman"/>
                        </a:rPr>
                        <a:t> private donations.</a:t>
                      </a:r>
                      <a:endParaRPr lang="en-NZ" sz="1000" b="0" i="1" dirty="0">
                        <a:solidFill>
                          <a:schemeClr val="tx1">
                            <a:lumMod val="85000"/>
                            <a:lumOff val="15000"/>
                          </a:schemeClr>
                        </a:solidFill>
                        <a:effectLst/>
                        <a:latin typeface="+mn-lt"/>
                        <a:ea typeface="Calibri"/>
                        <a:cs typeface="Times New Roman"/>
                      </a:endParaRPr>
                    </a:p>
                  </a:txBody>
                  <a:tcPr marL="69218" marR="69218" marT="0" marB="0" anchor="ctr">
                    <a:solidFill>
                      <a:schemeClr val="accent6">
                        <a:lumMod val="20000"/>
                        <a:lumOff val="80000"/>
                      </a:schemeClr>
                    </a:solidFill>
                  </a:tcPr>
                </a:tc>
                <a:extLst>
                  <a:ext uri="{0D108BD9-81ED-4DB2-BD59-A6C34878D82A}">
                    <a16:rowId xmlns:a16="http://schemas.microsoft.com/office/drawing/2014/main" xmlns="" val="1995968024"/>
                  </a:ext>
                </a:extLst>
              </a:tr>
              <a:tr h="315370">
                <a:tc>
                  <a:txBody>
                    <a:bodyPr/>
                    <a:lstStyle/>
                    <a:p>
                      <a:pPr>
                        <a:lnSpc>
                          <a:spcPct val="115000"/>
                        </a:lnSpc>
                        <a:spcAft>
                          <a:spcPts val="0"/>
                        </a:spcAft>
                      </a:pPr>
                      <a:r>
                        <a:rPr lang="en-NZ" sz="1100" b="0" dirty="0">
                          <a:solidFill>
                            <a:schemeClr val="tx1">
                              <a:lumMod val="85000"/>
                              <a:lumOff val="15000"/>
                            </a:schemeClr>
                          </a:solidFill>
                          <a:effectLst/>
                        </a:rPr>
                        <a:t>HVT (Grant Organisations)</a:t>
                      </a:r>
                      <a:endParaRPr lang="en-NZ" sz="1100" b="0" dirty="0">
                        <a:solidFill>
                          <a:schemeClr val="tx1">
                            <a:lumMod val="85000"/>
                            <a:lumOff val="15000"/>
                          </a:schemeClr>
                        </a:solidFill>
                        <a:effectLst/>
                        <a:latin typeface="+mn-lt"/>
                        <a:ea typeface="Calibri"/>
                        <a:cs typeface="Times New Roman"/>
                      </a:endParaRPr>
                    </a:p>
                  </a:txBody>
                  <a:tcPr marL="69218" marR="69218" marT="0" marB="0" anchor="ctr">
                    <a:solidFill>
                      <a:srgbClr val="CCFFCC"/>
                    </a:solidFill>
                  </a:tcPr>
                </a:tc>
                <a:tc>
                  <a:txBody>
                    <a:bodyPr/>
                    <a:lstStyle/>
                    <a:p>
                      <a:pPr algn="r">
                        <a:lnSpc>
                          <a:spcPct val="115000"/>
                        </a:lnSpc>
                        <a:spcAft>
                          <a:spcPts val="0"/>
                        </a:spcAft>
                      </a:pPr>
                      <a:r>
                        <a:rPr lang="en-NZ" sz="1100" b="0" dirty="0">
                          <a:solidFill>
                            <a:schemeClr val="tx1">
                              <a:lumMod val="85000"/>
                              <a:lumOff val="15000"/>
                            </a:schemeClr>
                          </a:solidFill>
                          <a:effectLst/>
                        </a:rPr>
                        <a:t>$      200,000</a:t>
                      </a:r>
                      <a:endParaRPr lang="en-NZ" sz="1100" b="0" dirty="0">
                        <a:solidFill>
                          <a:schemeClr val="tx1">
                            <a:lumMod val="85000"/>
                            <a:lumOff val="15000"/>
                          </a:schemeClr>
                        </a:solidFill>
                        <a:effectLst/>
                        <a:latin typeface="+mn-lt"/>
                        <a:ea typeface="Calibri"/>
                        <a:cs typeface="Times New Roman"/>
                      </a:endParaRPr>
                    </a:p>
                  </a:txBody>
                  <a:tcPr marL="69218" marR="69218" marT="0" marB="0" anchor="ctr">
                    <a:solidFill>
                      <a:srgbClr val="CCFFCC"/>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NZ" sz="1050" b="0" i="1" dirty="0">
                        <a:solidFill>
                          <a:schemeClr val="tx1">
                            <a:lumMod val="85000"/>
                            <a:lumOff val="15000"/>
                          </a:schemeClr>
                        </a:solidFill>
                        <a:effectLst/>
                        <a:latin typeface="+mn-lt"/>
                        <a:ea typeface="Calibri"/>
                        <a:cs typeface="Times New Roman"/>
                      </a:endParaRPr>
                    </a:p>
                  </a:txBody>
                  <a:tcPr marL="69218" marR="69218" marT="0" marB="0" anchor="ctr">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NZ" sz="1000" b="0" i="1" dirty="0">
                          <a:solidFill>
                            <a:schemeClr val="tx1">
                              <a:lumMod val="85000"/>
                              <a:lumOff val="15000"/>
                            </a:schemeClr>
                          </a:solidFill>
                          <a:effectLst/>
                          <a:latin typeface="+mn-lt"/>
                          <a:ea typeface="Calibri"/>
                          <a:cs typeface="Times New Roman"/>
                        </a:rPr>
                        <a:t>Community grant organisations, NZ lotteries</a:t>
                      </a:r>
                    </a:p>
                  </a:txBody>
                  <a:tcPr marL="69218" marR="69218" marT="0" marB="0" anchor="ctr">
                    <a:solidFill>
                      <a:schemeClr val="accent6">
                        <a:lumMod val="20000"/>
                        <a:lumOff val="80000"/>
                      </a:schemeClr>
                    </a:solidFill>
                  </a:tcPr>
                </a:tc>
                <a:extLst>
                  <a:ext uri="{0D108BD9-81ED-4DB2-BD59-A6C34878D82A}">
                    <a16:rowId xmlns:a16="http://schemas.microsoft.com/office/drawing/2014/main" xmlns="" val="1070390597"/>
                  </a:ext>
                </a:extLst>
              </a:tr>
              <a:tr h="3157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NZ" sz="1100" b="1" dirty="0">
                          <a:solidFill>
                            <a:schemeClr val="tx1"/>
                          </a:solidFill>
                          <a:effectLst/>
                        </a:rPr>
                        <a:t>TOTAL</a:t>
                      </a:r>
                      <a:endParaRPr lang="en-NZ" sz="1100" b="1" dirty="0">
                        <a:solidFill>
                          <a:schemeClr val="tx1"/>
                        </a:solidFill>
                        <a:effectLst/>
                        <a:latin typeface="+mn-lt"/>
                        <a:ea typeface="Calibri"/>
                        <a:cs typeface="Times New Roman"/>
                      </a:endParaRPr>
                    </a:p>
                  </a:txBody>
                  <a:tcPr marL="69218" marR="69218" marT="0" marB="0" anchor="ctr">
                    <a:solidFill>
                      <a:srgbClr val="D0D8E8"/>
                    </a:solidFill>
                  </a:tcPr>
                </a:tc>
                <a:tc>
                  <a:txBody>
                    <a:bodyPr/>
                    <a:lstStyle/>
                    <a:p>
                      <a:pPr algn="r">
                        <a:lnSpc>
                          <a:spcPct val="115000"/>
                        </a:lnSpc>
                        <a:spcAft>
                          <a:spcPts val="0"/>
                        </a:spcAft>
                      </a:pPr>
                      <a:r>
                        <a:rPr lang="en-NZ" sz="1100" b="1" dirty="0">
                          <a:solidFill>
                            <a:schemeClr val="tx1"/>
                          </a:solidFill>
                          <a:effectLst/>
                        </a:rPr>
                        <a:t>$   2,570,000</a:t>
                      </a:r>
                      <a:endParaRPr lang="en-NZ" sz="1100" b="1" dirty="0">
                        <a:solidFill>
                          <a:schemeClr val="tx1"/>
                        </a:solidFill>
                        <a:effectLst/>
                        <a:latin typeface="Calibri"/>
                        <a:ea typeface="Calibri"/>
                        <a:cs typeface="Times New Roman"/>
                      </a:endParaRPr>
                    </a:p>
                  </a:txBody>
                  <a:tcPr marL="69218" marR="69218" marT="0" marB="0" anchor="ctr">
                    <a:solidFill>
                      <a:srgbClr val="D0D8E8"/>
                    </a:solidFill>
                  </a:tcPr>
                </a:tc>
                <a:tc>
                  <a:txBody>
                    <a:bodyPr/>
                    <a:lstStyle/>
                    <a:p>
                      <a:pPr algn="r">
                        <a:lnSpc>
                          <a:spcPct val="115000"/>
                        </a:lnSpc>
                        <a:spcAft>
                          <a:spcPts val="0"/>
                        </a:spcAft>
                      </a:pPr>
                      <a:endParaRPr lang="en-NZ" sz="1200" b="1" dirty="0">
                        <a:solidFill>
                          <a:schemeClr val="tx1"/>
                        </a:solidFill>
                        <a:effectLst/>
                        <a:latin typeface="Calibri"/>
                        <a:ea typeface="Calibri"/>
                        <a:cs typeface="Times New Roman"/>
                      </a:endParaRPr>
                    </a:p>
                  </a:txBody>
                  <a:tcPr marL="69218" marR="69218" marT="0" marB="0" anchor="ctr">
                    <a:solidFill>
                      <a:schemeClr val="accent1">
                        <a:lumMod val="20000"/>
                        <a:lumOff val="80000"/>
                      </a:schemeClr>
                    </a:solidFill>
                  </a:tcPr>
                </a:tc>
                <a:tc>
                  <a:txBody>
                    <a:bodyPr/>
                    <a:lstStyle/>
                    <a:p>
                      <a:pPr algn="r">
                        <a:lnSpc>
                          <a:spcPct val="115000"/>
                        </a:lnSpc>
                        <a:spcAft>
                          <a:spcPts val="0"/>
                        </a:spcAft>
                      </a:pPr>
                      <a:endParaRPr lang="en-NZ" sz="1200" b="1" dirty="0">
                        <a:solidFill>
                          <a:schemeClr val="tx1"/>
                        </a:solidFill>
                        <a:effectLst/>
                        <a:latin typeface="Calibri"/>
                        <a:ea typeface="Calibri"/>
                        <a:cs typeface="Times New Roman"/>
                      </a:endParaRPr>
                    </a:p>
                  </a:txBody>
                  <a:tcPr marL="69218" marR="69218" marT="0" marB="0" anchor="ctr">
                    <a:solidFill>
                      <a:schemeClr val="accent1">
                        <a:lumMod val="20000"/>
                        <a:lumOff val="80000"/>
                      </a:schemeClr>
                    </a:solidFill>
                  </a:tcPr>
                </a:tc>
                <a:extLst>
                  <a:ext uri="{0D108BD9-81ED-4DB2-BD59-A6C34878D82A}">
                    <a16:rowId xmlns:a16="http://schemas.microsoft.com/office/drawing/2014/main" xmlns="" val="295516759"/>
                  </a:ext>
                </a:extLst>
              </a:tr>
            </a:tbl>
          </a:graphicData>
        </a:graphic>
      </p:graphicFrame>
      <p:pic>
        <p:nvPicPr>
          <p:cNvPr id="32" name="Graphic 2" descr="Checkmark"/>
          <p:cNvPicPr>
            <a:picLocks noChangeAspect="1" noChangeArrowheads="1"/>
          </p:cNvPicPr>
          <p:nvPr/>
        </p:nvPicPr>
        <p:blipFill>
          <a:blip r:embed="rId2" cstate="print"/>
          <a:srcRect/>
          <a:stretch>
            <a:fillRect/>
          </a:stretch>
        </p:blipFill>
        <p:spPr bwMode="auto">
          <a:xfrm>
            <a:off x="4582814" y="1123950"/>
            <a:ext cx="149225" cy="146050"/>
          </a:xfrm>
          <a:prstGeom prst="rect">
            <a:avLst/>
          </a:prstGeom>
          <a:noFill/>
          <a:ln w="9525">
            <a:noFill/>
            <a:miter lim="800000"/>
            <a:headEnd/>
            <a:tailEnd/>
          </a:ln>
        </p:spPr>
      </p:pic>
      <p:pic>
        <p:nvPicPr>
          <p:cNvPr id="36" name="Graphic 2" descr="Checkmark"/>
          <p:cNvPicPr>
            <a:picLocks noChangeAspect="1" noChangeArrowheads="1"/>
          </p:cNvPicPr>
          <p:nvPr/>
        </p:nvPicPr>
        <p:blipFill>
          <a:blip r:embed="rId2" cstate="print"/>
          <a:srcRect/>
          <a:stretch>
            <a:fillRect/>
          </a:stretch>
        </p:blipFill>
        <p:spPr bwMode="auto">
          <a:xfrm>
            <a:off x="4504821" y="1448581"/>
            <a:ext cx="149225" cy="146050"/>
          </a:xfrm>
          <a:prstGeom prst="rect">
            <a:avLst/>
          </a:prstGeom>
          <a:noFill/>
          <a:ln w="9525">
            <a:noFill/>
            <a:miter lim="800000"/>
            <a:headEnd/>
            <a:tailEnd/>
          </a:ln>
        </p:spPr>
      </p:pic>
      <p:sp>
        <p:nvSpPr>
          <p:cNvPr id="39" name="Slide Number Placeholder 5"/>
          <p:cNvSpPr txBox="1">
            <a:spLocks/>
          </p:cNvSpPr>
          <p:nvPr/>
        </p:nvSpPr>
        <p:spPr bwMode="auto">
          <a:xfrm>
            <a:off x="4545760" y="2075641"/>
            <a:ext cx="243769" cy="21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solidFill>
                  <a:srgbClr val="0070C0"/>
                </a:solidFill>
                <a:latin typeface="Arial Rounded MT Bold" pitchFamily="34" charset="0"/>
                <a:ea typeface="Verdana" pitchFamily="34" charset="0"/>
              </a:rPr>
              <a:t>O</a:t>
            </a:r>
          </a:p>
        </p:txBody>
      </p:sp>
      <p:sp>
        <p:nvSpPr>
          <p:cNvPr id="40" name="Slide Number Placeholder 5"/>
          <p:cNvSpPr txBox="1">
            <a:spLocks/>
          </p:cNvSpPr>
          <p:nvPr/>
        </p:nvSpPr>
        <p:spPr bwMode="auto">
          <a:xfrm>
            <a:off x="4545760" y="2383963"/>
            <a:ext cx="243769" cy="21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solidFill>
                  <a:srgbClr val="0070C0"/>
                </a:solidFill>
                <a:latin typeface="Arial Rounded MT Bold" pitchFamily="34" charset="0"/>
                <a:ea typeface="Verdana" pitchFamily="34" charset="0"/>
              </a:rPr>
              <a:t>O</a:t>
            </a:r>
          </a:p>
        </p:txBody>
      </p:sp>
      <p:pic>
        <p:nvPicPr>
          <p:cNvPr id="42" name="Graphic 2" descr="Checkmark"/>
          <p:cNvPicPr>
            <a:picLocks noChangeAspect="1" noChangeArrowheads="1"/>
          </p:cNvPicPr>
          <p:nvPr/>
        </p:nvPicPr>
        <p:blipFill>
          <a:blip r:embed="rId2" cstate="print"/>
          <a:srcRect/>
          <a:stretch>
            <a:fillRect/>
          </a:stretch>
        </p:blipFill>
        <p:spPr bwMode="auto">
          <a:xfrm>
            <a:off x="4504820" y="1782751"/>
            <a:ext cx="149225" cy="146050"/>
          </a:xfrm>
          <a:prstGeom prst="rect">
            <a:avLst/>
          </a:prstGeom>
          <a:noFill/>
          <a:ln w="9525">
            <a:noFill/>
            <a:miter lim="800000"/>
            <a:headEnd/>
            <a:tailEnd/>
          </a:ln>
        </p:spPr>
      </p:pic>
      <p:sp>
        <p:nvSpPr>
          <p:cNvPr id="21" name="Content Placeholder 1">
            <a:extLst>
              <a:ext uri="{FF2B5EF4-FFF2-40B4-BE49-F238E27FC236}">
                <a16:creationId xmlns:a16="http://schemas.microsoft.com/office/drawing/2014/main" xmlns="" id="{513BCF74-BE26-4D2A-AF2E-3F1381E03AF9}"/>
              </a:ext>
            </a:extLst>
          </p:cNvPr>
          <p:cNvSpPr txBox="1">
            <a:spLocks/>
          </p:cNvSpPr>
          <p:nvPr/>
        </p:nvSpPr>
        <p:spPr>
          <a:xfrm>
            <a:off x="628650" y="3177096"/>
            <a:ext cx="8008274" cy="1272408"/>
          </a:xfrm>
          <a:prstGeom prst="rect">
            <a:avLst/>
          </a:prstGeom>
        </p:spPr>
        <p:txBody>
          <a:bodyPr vert="horz" lIns="68580" tIns="34290" rIns="68580" bIns="34290" rtlCol="0">
            <a:normAutofit fontScale="77500" lnSpcReduction="20000"/>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120000"/>
              </a:lnSpc>
              <a:spcAft>
                <a:spcPts val="0"/>
              </a:spcAft>
              <a:buClrTx/>
              <a:buSzTx/>
              <a:buFont typeface="Wingdings" pitchFamily="2" charset="2"/>
              <a:buChar char="Ø"/>
              <a:tabLst/>
              <a:defRPr/>
            </a:pPr>
            <a:r>
              <a:rPr kumimoji="0" lang="en-US" sz="2300" b="0" i="0" u="none" strike="noStrike" kern="1200" cap="none" spc="0" normalizeH="0" baseline="0" noProof="0" dirty="0">
                <a:ln>
                  <a:noFill/>
                </a:ln>
                <a:solidFill>
                  <a:srgbClr val="000000"/>
                </a:solidFill>
                <a:effectLst/>
                <a:uLnTx/>
                <a:uFillTx/>
                <a:latin typeface="+mn-lt"/>
                <a:ea typeface="+mn-ea"/>
                <a:cs typeface="Arial" charset="0"/>
              </a:rPr>
              <a:t>Upon Club support of the plan the Development Group will </a:t>
            </a:r>
            <a:r>
              <a:rPr lang="en-US" sz="2300" dirty="0">
                <a:solidFill>
                  <a:srgbClr val="000000"/>
                </a:solidFill>
                <a:cs typeface="Arial" charset="0"/>
              </a:rPr>
              <a:t>commence its</a:t>
            </a:r>
            <a:r>
              <a:rPr kumimoji="0" lang="en-US" sz="2300" b="0" i="0" u="none" strike="noStrike" kern="1200" cap="none" spc="0" normalizeH="0" baseline="0" noProof="0" dirty="0">
                <a:ln>
                  <a:noFill/>
                </a:ln>
                <a:solidFill>
                  <a:srgbClr val="000000"/>
                </a:solidFill>
                <a:effectLst/>
                <a:uLnTx/>
                <a:uFillTx/>
                <a:latin typeface="+mn-lt"/>
                <a:ea typeface="+mn-ea"/>
                <a:cs typeface="Arial" charset="0"/>
              </a:rPr>
              <a:t> fundraising plans to raise the funding shortfall of $370k</a:t>
            </a:r>
          </a:p>
          <a:p>
            <a:pPr marL="800100" lvl="2" indent="-171450">
              <a:lnSpc>
                <a:spcPct val="120000"/>
              </a:lnSpc>
              <a:spcBef>
                <a:spcPts val="600"/>
              </a:spcBef>
              <a:buFont typeface="Calibri" panose="020F0502020204030204" pitchFamily="34" charset="0"/>
              <a:buChar char="‒"/>
              <a:defRPr/>
            </a:pPr>
            <a:r>
              <a:rPr kumimoji="0" lang="en-US" sz="1800" b="0" i="0" u="none" strike="noStrike" kern="1200" cap="none" spc="0" normalizeH="0" baseline="0" noProof="0" dirty="0">
                <a:ln>
                  <a:noFill/>
                </a:ln>
                <a:solidFill>
                  <a:srgbClr val="000000"/>
                </a:solidFill>
                <a:effectLst/>
                <a:uLnTx/>
                <a:uFillTx/>
                <a:latin typeface="+mn-lt"/>
                <a:ea typeface="+mn-ea"/>
                <a:cs typeface="Arial" charset="0"/>
              </a:rPr>
              <a:t>The fundraising plan will be extensive with funds sought via multiple channels</a:t>
            </a:r>
          </a:p>
          <a:p>
            <a:pPr marL="800100" lvl="2" indent="-171450">
              <a:lnSpc>
                <a:spcPct val="90000"/>
              </a:lnSpc>
              <a:spcBef>
                <a:spcPts val="750"/>
              </a:spcBef>
              <a:buFont typeface="Calibri" panose="020F0502020204030204" pitchFamily="34" charset="0"/>
              <a:buChar char="‒"/>
              <a:defRPr/>
            </a:pPr>
            <a:r>
              <a:rPr kumimoji="0" lang="en-US" sz="1800" b="0" i="0" u="none" strike="noStrike" kern="1200" cap="none" spc="0" normalizeH="0" baseline="0" noProof="0" dirty="0">
                <a:ln>
                  <a:noFill/>
                </a:ln>
                <a:solidFill>
                  <a:srgbClr val="000000"/>
                </a:solidFill>
                <a:effectLst/>
                <a:uLnTx/>
                <a:uFillTx/>
                <a:latin typeface="+mn-lt"/>
                <a:ea typeface="+mn-ea"/>
                <a:cs typeface="Arial" charset="0"/>
              </a:rPr>
              <a:t>Every attempt will be made to secure funds via non-competing club sources</a:t>
            </a:r>
            <a:endParaRPr kumimoji="0" lang="en-NZ"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Slide Number Placeholder 5">
            <a:extLst>
              <a:ext uri="{FF2B5EF4-FFF2-40B4-BE49-F238E27FC236}">
                <a16:creationId xmlns:a16="http://schemas.microsoft.com/office/drawing/2014/main" xmlns="" id="{7354DC55-23AB-48E0-ADB4-F1A67E022A51}"/>
              </a:ext>
            </a:extLst>
          </p:cNvPr>
          <p:cNvSpPr txBox="1">
            <a:spLocks/>
          </p:cNvSpPr>
          <p:nvPr/>
        </p:nvSpPr>
        <p:spPr bwMode="auto">
          <a:xfrm>
            <a:off x="4624132" y="1408057"/>
            <a:ext cx="243769" cy="21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solidFill>
                  <a:srgbClr val="0070C0"/>
                </a:solidFill>
                <a:latin typeface="Arial Rounded MT Bold" pitchFamily="34" charset="0"/>
                <a:ea typeface="Verdana" pitchFamily="34" charset="0"/>
              </a:rPr>
              <a:t>O</a:t>
            </a:r>
          </a:p>
        </p:txBody>
      </p:sp>
      <p:sp>
        <p:nvSpPr>
          <p:cNvPr id="23" name="Slide Number Placeholder 5">
            <a:extLst>
              <a:ext uri="{FF2B5EF4-FFF2-40B4-BE49-F238E27FC236}">
                <a16:creationId xmlns:a16="http://schemas.microsoft.com/office/drawing/2014/main" xmlns="" id="{38BB7BDA-D93A-4119-A796-95D907F695B1}"/>
              </a:ext>
            </a:extLst>
          </p:cNvPr>
          <p:cNvSpPr txBox="1">
            <a:spLocks/>
          </p:cNvSpPr>
          <p:nvPr/>
        </p:nvSpPr>
        <p:spPr bwMode="auto">
          <a:xfrm>
            <a:off x="4624132" y="1742503"/>
            <a:ext cx="243769" cy="21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solidFill>
                  <a:srgbClr val="0070C0"/>
                </a:solidFill>
                <a:latin typeface="Arial Rounded MT Bold" pitchFamily="34" charset="0"/>
                <a:ea typeface="Verdana" pitchFamily="34" charset="0"/>
              </a:rPr>
              <a:t>O</a:t>
            </a:r>
          </a:p>
        </p:txBody>
      </p:sp>
    </p:spTree>
    <p:extLst>
      <p:ext uri="{BB962C8B-B14F-4D97-AF65-F5344CB8AC3E}">
        <p14:creationId xmlns:p14="http://schemas.microsoft.com/office/powerpoint/2010/main" val="682686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26</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67625" cy="4288732"/>
          </a:xfrm>
        </p:spPr>
        <p:txBody>
          <a:bodyPr anchor="ctr">
            <a:normAutofit/>
          </a:bodyPr>
          <a:lstStyle/>
          <a:p>
            <a:pPr marL="1712913" indent="-603250">
              <a:buNone/>
            </a:pPr>
            <a:r>
              <a:rPr lang="en-US" sz="4800" dirty="0">
                <a:solidFill>
                  <a:srgbClr val="385FAE"/>
                </a:solidFill>
              </a:rPr>
              <a:t>5. COUNCIL FUNDING CONDITIONS</a:t>
            </a:r>
            <a:endParaRPr lang="en-NZ" sz="4400" dirty="0"/>
          </a:p>
        </p:txBody>
      </p:sp>
      <p:sp>
        <p:nvSpPr>
          <p:cNvPr id="14" name="Content Placeholder 1"/>
          <p:cNvSpPr txBox="1">
            <a:spLocks/>
          </p:cNvSpPr>
          <p:nvPr/>
        </p:nvSpPr>
        <p:spPr>
          <a:xfrm>
            <a:off x="628650" y="3200399"/>
            <a:ext cx="8008274" cy="931026"/>
          </a:xfrm>
          <a:prstGeom prst="rect">
            <a:avLst/>
          </a:prstGeom>
        </p:spPr>
        <p:txBody>
          <a:bodyPr vert="horz" lIns="68580" tIns="34290" rIns="68580" bIns="34290" rtlCol="0">
            <a:normAutofit lnSpcReduction="10000"/>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r>
              <a:rPr kumimoji="0" lang="en-NZ" sz="1800" b="0" i="0" u="none" strike="noStrike" kern="1200" cap="none" spc="0" normalizeH="0" baseline="0" noProof="0" dirty="0">
                <a:ln>
                  <a:noFill/>
                </a:ln>
                <a:solidFill>
                  <a:srgbClr val="000000"/>
                </a:solidFill>
                <a:effectLst/>
                <a:uLnTx/>
                <a:uFillTx/>
                <a:latin typeface="+mn-lt"/>
                <a:ea typeface="+mn-ea"/>
                <a:cs typeface="Arial" charset="0"/>
              </a:rPr>
              <a:t>Mitchell Park Development Committee are seeking Association approval for the group to work with Council</a:t>
            </a:r>
            <a:r>
              <a:rPr kumimoji="0" lang="en-NZ" sz="1800" b="0" i="0" u="none" strike="noStrike" kern="1200" cap="none" spc="0" normalizeH="0" noProof="0" dirty="0">
                <a:ln>
                  <a:noFill/>
                </a:ln>
                <a:solidFill>
                  <a:srgbClr val="000000"/>
                </a:solidFill>
                <a:effectLst/>
                <a:uLnTx/>
                <a:uFillTx/>
                <a:latin typeface="+mn-lt"/>
                <a:ea typeface="+mn-ea"/>
                <a:cs typeface="Arial" charset="0"/>
              </a:rPr>
              <a:t> representatives to deliver the plan and the most desirable outcome for HVT</a:t>
            </a:r>
            <a:r>
              <a:rPr kumimoji="0" lang="en-NZ" sz="1800" b="0" i="0" u="none" strike="noStrike" kern="1200" cap="none" spc="0" normalizeH="0" baseline="0" noProof="0" dirty="0">
                <a:ln>
                  <a:noFill/>
                </a:ln>
                <a:solidFill>
                  <a:srgbClr val="000000"/>
                </a:solidFill>
                <a:effectLst/>
                <a:uLnTx/>
                <a:uFillTx/>
                <a:latin typeface="+mn-lt"/>
                <a:ea typeface="+mn-ea"/>
                <a:cs typeface="Arial" charset="0"/>
              </a:rPr>
              <a:t>. </a:t>
            </a:r>
            <a:endParaRPr kumimoji="0" lang="en-NZ"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8046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5" name="Rectangle 4"/>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966788"/>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hord 8"/>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fontAlgn="auto">
              <a:spcBef>
                <a:spcPts val="750"/>
              </a:spcBef>
              <a:spcAft>
                <a:spcPts val="0"/>
              </a:spcAft>
              <a:defRPr/>
            </a:pPr>
            <a:r>
              <a:rPr lang="en-US" sz="2800" b="1" dirty="0">
                <a:solidFill>
                  <a:schemeClr val="accent1"/>
                </a:solidFill>
              </a:rPr>
              <a:t>5. COUNCIL FUNDING CONDITIONS</a:t>
            </a:r>
          </a:p>
        </p:txBody>
      </p:sp>
      <p:sp>
        <p:nvSpPr>
          <p:cNvPr id="11"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2"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27</a:t>
            </a:r>
          </a:p>
        </p:txBody>
      </p:sp>
      <p:sp>
        <p:nvSpPr>
          <p:cNvPr id="13" name="Oval 12">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5" name="Oval 14">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Content Placeholder 17"/>
          <p:cNvSpPr>
            <a:spLocks noGrp="1"/>
          </p:cNvSpPr>
          <p:nvPr>
            <p:ph idx="1"/>
          </p:nvPr>
        </p:nvSpPr>
        <p:spPr>
          <a:xfrm>
            <a:off x="628650" y="1152524"/>
            <a:ext cx="7924800" cy="3311266"/>
          </a:xfrm>
        </p:spPr>
        <p:txBody>
          <a:bodyPr>
            <a:normAutofit/>
          </a:bodyPr>
          <a:lstStyle/>
          <a:p>
            <a:pPr marL="358775" lvl="1" indent="-271463">
              <a:buFont typeface="Wingdings" panose="05000000000000000000" pitchFamily="2" charset="2"/>
              <a:buChar char="Ø"/>
            </a:pPr>
            <a:r>
              <a:rPr lang="en-NZ" dirty="0"/>
              <a:t>Total funding contributions from HCC consist of:</a:t>
            </a:r>
          </a:p>
          <a:p>
            <a:pPr marL="827087" lvl="2" indent="-285750"/>
            <a:r>
              <a:rPr lang="en-NZ" sz="1600" dirty="0"/>
              <a:t>$500k financial grant</a:t>
            </a:r>
          </a:p>
          <a:p>
            <a:pPr marL="827087" lvl="2" indent="-285750"/>
            <a:r>
              <a:rPr lang="en-NZ" sz="1600" dirty="0"/>
              <a:t>$1.25m being the approximate net proceeds from the land sale</a:t>
            </a:r>
          </a:p>
          <a:p>
            <a:pPr marL="685800" lvl="1" indent="-342900">
              <a:spcBef>
                <a:spcPts val="1800"/>
              </a:spcBef>
              <a:buFont typeface="+mj-lt"/>
              <a:buAutoNum type="arabicPeriod"/>
            </a:pPr>
            <a:r>
              <a:rPr lang="en-NZ" sz="1600" dirty="0"/>
              <a:t>Formal approval of a final design concept </a:t>
            </a:r>
          </a:p>
          <a:p>
            <a:pPr marL="685800" lvl="1" indent="-342900">
              <a:buFont typeface="+mj-lt"/>
              <a:buAutoNum type="arabicPeriod"/>
            </a:pPr>
            <a:r>
              <a:rPr lang="en-NZ" sz="1600" dirty="0"/>
              <a:t>Evidence and comfort regarding the budget to deliver the Indoor Court Structure and Pavilion steel upgrades, and confirmed or committed fundraising </a:t>
            </a:r>
          </a:p>
          <a:p>
            <a:pPr marL="685800" lvl="1" indent="-342900">
              <a:buFont typeface="+mj-lt"/>
              <a:buAutoNum type="arabicPeriod"/>
            </a:pPr>
            <a:r>
              <a:rPr lang="en-NZ" sz="1600" dirty="0"/>
              <a:t>Evidence and comfort of the construction programme and methodology </a:t>
            </a:r>
          </a:p>
          <a:p>
            <a:pPr marL="685800" lvl="1" indent="-342900">
              <a:buFont typeface="+mj-lt"/>
              <a:buAutoNum type="arabicPeriod"/>
            </a:pPr>
            <a:r>
              <a:rPr lang="en-NZ" sz="1600" dirty="0"/>
              <a:t>Formal approval of a project governance structure </a:t>
            </a:r>
          </a:p>
          <a:p>
            <a:pPr marL="685800" lvl="1" indent="-342900">
              <a:buFont typeface="+mj-lt"/>
              <a:buAutoNum type="arabicPeriod"/>
            </a:pPr>
            <a:r>
              <a:rPr lang="en-NZ" sz="1600" dirty="0"/>
              <a:t>A senior Council Officer sitting on an appropriate Project Control Group</a:t>
            </a:r>
          </a:p>
          <a:p>
            <a:pPr marL="685800" lvl="1" indent="-342900">
              <a:buFont typeface="+mj-lt"/>
              <a:buAutoNum type="arabicPeriod"/>
            </a:pPr>
            <a:r>
              <a:rPr lang="en-NZ" sz="1600" dirty="0"/>
              <a:t>Formal approval of a business case that demonstrates the ongoing operational sustainability and maintenance of the facility by HVT  </a:t>
            </a:r>
          </a:p>
        </p:txBody>
      </p:sp>
    </p:spTree>
    <p:extLst>
      <p:ext uri="{BB962C8B-B14F-4D97-AF65-F5344CB8AC3E}">
        <p14:creationId xmlns:p14="http://schemas.microsoft.com/office/powerpoint/2010/main" val="392859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28</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534448" cy="4288732"/>
          </a:xfrm>
        </p:spPr>
        <p:txBody>
          <a:bodyPr anchor="ctr">
            <a:normAutofit/>
          </a:bodyPr>
          <a:lstStyle/>
          <a:p>
            <a:pPr marL="1712913" indent="-603250">
              <a:buNone/>
            </a:pPr>
            <a:r>
              <a:rPr lang="en-US" sz="4800" dirty="0">
                <a:solidFill>
                  <a:srgbClr val="385FAE"/>
                </a:solidFill>
              </a:rPr>
              <a:t>6. PROJECT </a:t>
            </a:r>
            <a:r>
              <a:rPr lang="en-NZ" sz="4800" dirty="0">
                <a:solidFill>
                  <a:srgbClr val="385FAE"/>
                </a:solidFill>
              </a:rPr>
              <a:t>TERMS OF REFERENCE</a:t>
            </a:r>
          </a:p>
        </p:txBody>
      </p:sp>
      <p:sp>
        <p:nvSpPr>
          <p:cNvPr id="14" name="Content Placeholder 1"/>
          <p:cNvSpPr txBox="1">
            <a:spLocks/>
          </p:cNvSpPr>
          <p:nvPr/>
        </p:nvSpPr>
        <p:spPr>
          <a:xfrm>
            <a:off x="628650" y="3200399"/>
            <a:ext cx="8008274" cy="931026"/>
          </a:xfrm>
          <a:prstGeom prst="rect">
            <a:avLst/>
          </a:prstGeom>
        </p:spPr>
        <p:txBody>
          <a:bodyPr vert="horz" lIns="68580" tIns="34290" rIns="68580" bIns="34290" rtlCol="0">
            <a:normAutofit/>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r>
              <a:rPr kumimoji="0" lang="en-NZ" sz="1800" b="0" i="0" u="none" strike="noStrike" kern="1200" cap="none" spc="0" normalizeH="0" baseline="0" noProof="0" dirty="0">
                <a:ln>
                  <a:noFill/>
                </a:ln>
                <a:solidFill>
                  <a:srgbClr val="000000"/>
                </a:solidFill>
                <a:effectLst/>
                <a:uLnTx/>
                <a:uFillTx/>
                <a:latin typeface="+mn-lt"/>
                <a:ea typeface="+mn-ea"/>
                <a:cs typeface="Arial" charset="0"/>
              </a:rPr>
              <a:t>The following</a:t>
            </a:r>
            <a:r>
              <a:rPr kumimoji="0" lang="en-NZ" sz="1800" b="0" i="0" u="none" strike="noStrike" kern="1200" cap="none" spc="0" normalizeH="0" noProof="0" dirty="0">
                <a:ln>
                  <a:noFill/>
                </a:ln>
                <a:solidFill>
                  <a:srgbClr val="000000"/>
                </a:solidFill>
                <a:effectLst/>
                <a:uLnTx/>
                <a:uFillTx/>
                <a:latin typeface="+mn-lt"/>
                <a:ea typeface="+mn-ea"/>
                <a:cs typeface="Arial" charset="0"/>
              </a:rPr>
              <a:t> slide details the parameters of the project and outlines the roles and responsibilities of the </a:t>
            </a:r>
            <a:r>
              <a:rPr kumimoji="0" lang="en-NZ" sz="1800" b="0" i="0" u="none" strike="noStrike" kern="1200" cap="none" spc="0" normalizeH="0" baseline="0" noProof="0" dirty="0">
                <a:ln>
                  <a:noFill/>
                </a:ln>
                <a:solidFill>
                  <a:srgbClr val="000000"/>
                </a:solidFill>
                <a:effectLst/>
                <a:uLnTx/>
                <a:uFillTx/>
                <a:latin typeface="+mn-lt"/>
                <a:ea typeface="+mn-ea"/>
                <a:cs typeface="Arial" charset="0"/>
              </a:rPr>
              <a:t>team and how it will function. </a:t>
            </a:r>
            <a:endParaRPr kumimoji="0" lang="en-NZ"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48216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5" name="Rectangle 4"/>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hord 8"/>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2"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29</a:t>
            </a:r>
          </a:p>
        </p:txBody>
      </p:sp>
      <p:sp>
        <p:nvSpPr>
          <p:cNvPr id="13" name="Oval 12">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5" name="Oval 14">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746298480"/>
              </p:ext>
            </p:extLst>
          </p:nvPr>
        </p:nvGraphicFramePr>
        <p:xfrm>
          <a:off x="926904" y="678966"/>
          <a:ext cx="7609673" cy="3609354"/>
        </p:xfrm>
        <a:graphic>
          <a:graphicData uri="http://schemas.openxmlformats.org/drawingml/2006/table">
            <a:tbl>
              <a:tblPr firstRow="1" bandRow="1"/>
              <a:tblGrid>
                <a:gridCol w="3780928">
                  <a:extLst>
                    <a:ext uri="{9D8B030D-6E8A-4147-A177-3AD203B41FA5}">
                      <a16:colId xmlns:a16="http://schemas.microsoft.com/office/drawing/2014/main" xmlns="" val="20000"/>
                    </a:ext>
                  </a:extLst>
                </a:gridCol>
                <a:gridCol w="3828745">
                  <a:extLst>
                    <a:ext uri="{9D8B030D-6E8A-4147-A177-3AD203B41FA5}">
                      <a16:colId xmlns:a16="http://schemas.microsoft.com/office/drawing/2014/main" xmlns="" val="20001"/>
                    </a:ext>
                  </a:extLst>
                </a:gridCol>
              </a:tblGrid>
              <a:tr h="15873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NZ" sz="900" b="1" kern="1200" dirty="0">
                          <a:solidFill>
                            <a:schemeClr val="tx1"/>
                          </a:solidFill>
                          <a:latin typeface="Calibri"/>
                          <a:ea typeface="+mn-ea"/>
                          <a:cs typeface="+mn-cs"/>
                        </a:rPr>
                        <a:t>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Calibri"/>
                          <a:ea typeface="+mn-ea"/>
                          <a:cs typeface="+mn-cs"/>
                        </a:rPr>
                        <a:t>The Mitchell Park Development Group (MPDG) will be responsible for providing management direction to the project developing indoor tennis courts and pavilion earthquake strengthening at Mitchell Park Racquet Centre; including all decisions to execute the project; issue and risk resolution, allocation of resource (financial and people) and stakeholder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9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Calibri"/>
                          <a:ea typeface="+mn-ea"/>
                          <a:cs typeface="+mn-cs"/>
                        </a:rPr>
                        <a:t>This</a:t>
                      </a:r>
                      <a:r>
                        <a:rPr lang="en-NZ" sz="900" kern="1200" baseline="0" dirty="0">
                          <a:solidFill>
                            <a:schemeClr val="tx1"/>
                          </a:solidFill>
                          <a:effectLst/>
                          <a:latin typeface="Calibri"/>
                          <a:ea typeface="+mn-ea"/>
                          <a:cs typeface="+mn-cs"/>
                        </a:rPr>
                        <a:t> will be</a:t>
                      </a:r>
                      <a:r>
                        <a:rPr lang="en-NZ" sz="900" kern="1200" dirty="0">
                          <a:solidFill>
                            <a:schemeClr val="tx1"/>
                          </a:solidFill>
                          <a:effectLst/>
                          <a:latin typeface="Calibri"/>
                          <a:ea typeface="+mn-ea"/>
                          <a:cs typeface="+mn-cs"/>
                        </a:rPr>
                        <a:t> a decision making working committee that has</a:t>
                      </a:r>
                      <a:r>
                        <a:rPr lang="en-NZ" sz="900" kern="1200" baseline="0" dirty="0">
                          <a:solidFill>
                            <a:schemeClr val="tx1"/>
                          </a:solidFill>
                          <a:effectLst/>
                          <a:latin typeface="Calibri"/>
                          <a:ea typeface="+mn-ea"/>
                          <a:cs typeface="+mn-cs"/>
                        </a:rPr>
                        <a:t> the mandate to approve all decisions within agreed scope, budget and schedule to deliver the outcome.  All key decisions and actions will be </a:t>
                      </a:r>
                      <a:r>
                        <a:rPr lang="en-NZ" sz="900" kern="1200" baseline="0" dirty="0" err="1">
                          <a:solidFill>
                            <a:schemeClr val="tx1"/>
                          </a:solidFill>
                          <a:effectLst/>
                          <a:latin typeface="Calibri"/>
                          <a:ea typeface="+mn-ea"/>
                          <a:cs typeface="+mn-cs"/>
                        </a:rPr>
                        <a:t>minuted</a:t>
                      </a:r>
                      <a:r>
                        <a:rPr lang="en-NZ" sz="900" kern="1200" dirty="0">
                          <a:solidFill>
                            <a:schemeClr val="tx1"/>
                          </a:solidFill>
                          <a:effectLst/>
                          <a:latin typeface="Calibri"/>
                          <a:ea typeface="+mn-ea"/>
                          <a:cs typeface="+mn-cs"/>
                        </a:rPr>
                        <a:t>.</a:t>
                      </a:r>
                    </a:p>
                  </a:txBody>
                  <a:tcPr marL="80486" marR="80486" marT="34295" marB="3429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NZ" sz="900" b="1" kern="1200" dirty="0">
                          <a:solidFill>
                            <a:schemeClr val="tx1"/>
                          </a:solidFill>
                          <a:latin typeface="Calibri"/>
                          <a:ea typeface="+mn-ea"/>
                          <a:cs typeface="+mn-cs"/>
                        </a:rPr>
                        <a:t>Membership</a:t>
                      </a:r>
                    </a:p>
                    <a:p>
                      <a:r>
                        <a:rPr lang="en-NZ" sz="900" kern="1200" dirty="0">
                          <a:solidFill>
                            <a:schemeClr val="tx1"/>
                          </a:solidFill>
                          <a:effectLst/>
                          <a:latin typeface="Calibri"/>
                          <a:ea typeface="+mn-ea"/>
                          <a:cs typeface="+mn-cs"/>
                        </a:rPr>
                        <a:t>The committee membership and administrative requirements are as follows: </a:t>
                      </a:r>
                    </a:p>
                    <a:p>
                      <a:endParaRPr lang="en-NZ" sz="900" b="1" kern="1200" dirty="0">
                        <a:solidFill>
                          <a:schemeClr val="tx1"/>
                        </a:solidFill>
                        <a:effectLst/>
                        <a:latin typeface="Calibri"/>
                        <a:ea typeface="+mn-ea"/>
                        <a:cs typeface="+mn-cs"/>
                      </a:endParaRPr>
                    </a:p>
                    <a:p>
                      <a:r>
                        <a:rPr lang="en-NZ" sz="900" b="1" kern="1200" dirty="0">
                          <a:solidFill>
                            <a:schemeClr val="tx1"/>
                          </a:solidFill>
                          <a:effectLst/>
                          <a:latin typeface="Calibri"/>
                          <a:ea typeface="+mn-ea"/>
                          <a:cs typeface="+mn-cs"/>
                        </a:rPr>
                        <a:t>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Calibri"/>
                          <a:ea typeface="+mn-ea"/>
                          <a:cs typeface="+mn-cs"/>
                        </a:rPr>
                        <a:t>&gt;  Gary Baird - Chairperson</a:t>
                      </a:r>
                      <a:r>
                        <a:rPr lang="en-NZ" sz="900" kern="1200" baseline="0" dirty="0">
                          <a:solidFill>
                            <a:schemeClr val="tx1"/>
                          </a:solidFill>
                          <a:effectLst/>
                          <a:latin typeface="Calibri"/>
                          <a:ea typeface="+mn-ea"/>
                          <a:cs typeface="+mn-cs"/>
                        </a:rPr>
                        <a:t>                   &gt;  </a:t>
                      </a:r>
                      <a:r>
                        <a:rPr lang="en-NZ" sz="900" kern="1200" dirty="0">
                          <a:solidFill>
                            <a:schemeClr val="tx1"/>
                          </a:solidFill>
                          <a:effectLst/>
                          <a:latin typeface="Calibri"/>
                          <a:ea typeface="+mn-ea"/>
                          <a:cs typeface="+mn-cs"/>
                        </a:rPr>
                        <a:t>Phil Fisher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Calibri"/>
                          <a:ea typeface="+mn-ea"/>
                          <a:cs typeface="+mn-cs"/>
                        </a:rPr>
                        <a:t>&gt;  Shane Jackson                                      &gt;  Gary Naylor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Calibri"/>
                          <a:ea typeface="+mn-ea"/>
                          <a:cs typeface="+mn-cs"/>
                        </a:rPr>
                        <a:t>&gt;  Grahame Boyd                                     &gt;  Finance controller (TBD)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latin typeface="Calibri"/>
                          <a:ea typeface="+mn-ea"/>
                          <a:cs typeface="+mn-cs"/>
                        </a:rPr>
                        <a:t>&gt;  Brendon Smith                                     &gt;  Hutt City Council delegate (TBD)</a:t>
                      </a:r>
                    </a:p>
                    <a:p>
                      <a:pPr marL="171450" lvl="0" indent="-171450">
                        <a:buFont typeface="Arial" pitchFamily="34" charset="0"/>
                        <a:buChar char="•"/>
                      </a:pPr>
                      <a:endParaRPr lang="en-NZ" sz="900" b="1" kern="1200" dirty="0">
                        <a:solidFill>
                          <a:schemeClr val="tx1"/>
                        </a:solidFill>
                        <a:effectLst/>
                        <a:latin typeface="Calibri"/>
                        <a:ea typeface="+mn-ea"/>
                        <a:cs typeface="+mn-cs"/>
                      </a:endParaRPr>
                    </a:p>
                    <a:p>
                      <a:r>
                        <a:rPr lang="en-NZ" sz="900" b="1" kern="1200" dirty="0">
                          <a:solidFill>
                            <a:schemeClr val="tx1"/>
                          </a:solidFill>
                          <a:effectLst/>
                          <a:latin typeface="Calibri"/>
                          <a:ea typeface="+mn-ea"/>
                          <a:cs typeface="+mn-cs"/>
                        </a:rPr>
                        <a:t>Guests</a:t>
                      </a:r>
                      <a:endParaRPr lang="en-NZ" sz="900" kern="1200" dirty="0">
                        <a:solidFill>
                          <a:schemeClr val="tx1"/>
                        </a:solidFill>
                        <a:effectLst/>
                        <a:latin typeface="Calibri"/>
                        <a:ea typeface="+mn-ea"/>
                        <a:cs typeface="+mn-cs"/>
                      </a:endParaRPr>
                    </a:p>
                    <a:p>
                      <a:pPr lvl="0"/>
                      <a:r>
                        <a:rPr lang="en-NZ" sz="900" kern="1200" dirty="0">
                          <a:solidFill>
                            <a:schemeClr val="tx1"/>
                          </a:solidFill>
                          <a:effectLst/>
                          <a:latin typeface="Calibri"/>
                          <a:ea typeface="+mn-ea"/>
                          <a:cs typeface="+mn-cs"/>
                        </a:rPr>
                        <a:t>To be confirmed for each meeting, within the context of the agenda.</a:t>
                      </a:r>
                    </a:p>
                    <a:p>
                      <a:r>
                        <a:rPr lang="en-GB" sz="900" kern="1200" dirty="0">
                          <a:solidFill>
                            <a:schemeClr val="tx1"/>
                          </a:solidFill>
                          <a:effectLst/>
                          <a:latin typeface="Calibri"/>
                          <a:ea typeface="+mn-ea"/>
                          <a:cs typeface="+mn-cs"/>
                        </a:rPr>
                        <a:t>The working committee may be supported by a coordinator.  Additional attendees may be required to attend on an ad-hoc basis. </a:t>
                      </a:r>
                    </a:p>
                    <a:p>
                      <a:endParaRPr lang="en-GB" sz="900" kern="1200" dirty="0">
                        <a:solidFill>
                          <a:schemeClr val="tx1"/>
                        </a:solidFill>
                        <a:effectLst/>
                        <a:latin typeface="Calibri"/>
                        <a:ea typeface="+mn-ea"/>
                        <a:cs typeface="+mn-cs"/>
                      </a:endParaRPr>
                    </a:p>
                    <a:p>
                      <a:r>
                        <a:rPr lang="en-NZ" sz="900" b="1" kern="1200" dirty="0">
                          <a:solidFill>
                            <a:schemeClr val="tx1"/>
                          </a:solidFill>
                          <a:effectLst/>
                          <a:latin typeface="Calibri"/>
                          <a:ea typeface="+mn-ea"/>
                          <a:cs typeface="+mn-cs"/>
                        </a:rPr>
                        <a:t>Quorum:</a:t>
                      </a:r>
                      <a:r>
                        <a:rPr lang="en-NZ" sz="900" kern="1200" dirty="0">
                          <a:solidFill>
                            <a:schemeClr val="tx1"/>
                          </a:solidFill>
                          <a:effectLst/>
                          <a:latin typeface="Calibri"/>
                          <a:ea typeface="+mn-ea"/>
                          <a:cs typeface="+mn-cs"/>
                        </a:rPr>
                        <a:t> Chair + 4 voting members (60%)</a:t>
                      </a:r>
                    </a:p>
                    <a:p>
                      <a:r>
                        <a:rPr lang="en-NZ" sz="900" b="1" kern="1200" dirty="0">
                          <a:solidFill>
                            <a:schemeClr val="tx1"/>
                          </a:solidFill>
                          <a:effectLst/>
                          <a:latin typeface="Calibri"/>
                          <a:ea typeface="+mn-ea"/>
                          <a:cs typeface="+mn-cs"/>
                        </a:rPr>
                        <a:t>Frequency: </a:t>
                      </a:r>
                      <a:r>
                        <a:rPr lang="en-NZ" sz="900" b="0" kern="1200" dirty="0">
                          <a:solidFill>
                            <a:schemeClr val="tx1"/>
                          </a:solidFill>
                          <a:effectLst/>
                          <a:latin typeface="Calibri"/>
                          <a:ea typeface="+mn-ea"/>
                          <a:cs typeface="+mn-cs"/>
                        </a:rPr>
                        <a:t>proposed monthly</a:t>
                      </a:r>
                    </a:p>
                    <a:p>
                      <a:endParaRPr lang="en-NZ" sz="900" b="0" kern="1200" dirty="0">
                        <a:solidFill>
                          <a:schemeClr val="tx1"/>
                        </a:solidFill>
                        <a:effectLst/>
                        <a:latin typeface="Calibri"/>
                        <a:ea typeface="+mn-ea"/>
                        <a:cs typeface="+mn-cs"/>
                      </a:endParaRPr>
                    </a:p>
                    <a:p>
                      <a:r>
                        <a:rPr lang="en-NZ" sz="900" b="0" kern="1200" dirty="0">
                          <a:solidFill>
                            <a:schemeClr val="tx1"/>
                          </a:solidFill>
                          <a:effectLst/>
                          <a:latin typeface="Calibri"/>
                          <a:ea typeface="+mn-ea"/>
                          <a:cs typeface="+mn-cs"/>
                        </a:rPr>
                        <a:t>The chair may add additional members to the committee as needed</a:t>
                      </a:r>
                    </a:p>
                    <a:p>
                      <a:endParaRPr lang="en-NZ" sz="900" b="0" kern="1200" dirty="0">
                        <a:solidFill>
                          <a:schemeClr val="tx1"/>
                        </a:solidFill>
                        <a:effectLst/>
                        <a:latin typeface="Calibri"/>
                        <a:ea typeface="+mn-ea"/>
                        <a:cs typeface="+mn-cs"/>
                      </a:endParaRPr>
                    </a:p>
                    <a:p>
                      <a:r>
                        <a:rPr lang="en-NZ" sz="900" b="1" kern="1200" dirty="0">
                          <a:solidFill>
                            <a:schemeClr val="tx1"/>
                          </a:solidFill>
                          <a:effectLst/>
                          <a:latin typeface="Calibri"/>
                          <a:ea typeface="+mn-ea"/>
                          <a:cs typeface="+mn-cs"/>
                        </a:rPr>
                        <a:t>Projects dimensions</a:t>
                      </a:r>
                    </a:p>
                    <a:p>
                      <a:r>
                        <a:rPr lang="en-NZ" sz="900" b="0" kern="1200" dirty="0">
                          <a:solidFill>
                            <a:schemeClr val="tx1"/>
                          </a:solidFill>
                          <a:effectLst/>
                          <a:latin typeface="Calibri"/>
                          <a:ea typeface="+mn-ea"/>
                          <a:cs typeface="+mn-cs"/>
                        </a:rPr>
                        <a:t>Scope: Indoor Court Structure and Pavilion as outlined in council submission</a:t>
                      </a:r>
                    </a:p>
                    <a:p>
                      <a:r>
                        <a:rPr lang="en-NZ" sz="900" b="0" kern="1200" dirty="0">
                          <a:solidFill>
                            <a:schemeClr val="tx1"/>
                          </a:solidFill>
                          <a:effectLst/>
                          <a:latin typeface="Calibri"/>
                          <a:ea typeface="+mn-ea"/>
                          <a:cs typeface="+mn-cs"/>
                        </a:rPr>
                        <a:t>Budget $2.57m</a:t>
                      </a:r>
                    </a:p>
                    <a:p>
                      <a:r>
                        <a:rPr lang="en-NZ" sz="900" b="0" kern="1200" dirty="0">
                          <a:solidFill>
                            <a:schemeClr val="tx1"/>
                          </a:solidFill>
                          <a:effectLst/>
                          <a:latin typeface="Calibri"/>
                          <a:ea typeface="+mn-ea"/>
                          <a:cs typeface="+mn-cs"/>
                        </a:rPr>
                        <a:t>Build Schedule: </a:t>
                      </a:r>
                      <a:br>
                        <a:rPr lang="en-NZ" sz="900" b="0" kern="1200" dirty="0">
                          <a:solidFill>
                            <a:schemeClr val="tx1"/>
                          </a:solidFill>
                          <a:effectLst/>
                          <a:latin typeface="Calibri"/>
                          <a:ea typeface="+mn-ea"/>
                          <a:cs typeface="+mn-cs"/>
                        </a:rPr>
                      </a:br>
                      <a:r>
                        <a:rPr lang="en-NZ" sz="900" b="0" kern="1200" dirty="0">
                          <a:solidFill>
                            <a:schemeClr val="tx1"/>
                          </a:solidFill>
                          <a:effectLst/>
                          <a:latin typeface="Calibri"/>
                          <a:ea typeface="+mn-ea"/>
                          <a:cs typeface="+mn-cs"/>
                        </a:rPr>
                        <a:t>Stage 1: all preparation by Jun 2021; project delivery by Nov 2021</a:t>
                      </a:r>
                    </a:p>
                    <a:p>
                      <a:r>
                        <a:rPr lang="en-NZ" sz="900" b="0" kern="1200" dirty="0">
                          <a:solidFill>
                            <a:schemeClr val="tx1"/>
                          </a:solidFill>
                          <a:effectLst/>
                          <a:latin typeface="Calibri"/>
                          <a:ea typeface="+mn-ea"/>
                          <a:cs typeface="+mn-cs"/>
                        </a:rPr>
                        <a:t>Stage 2: all preparation by March 2022, project delivery by Nov 2022</a:t>
                      </a:r>
                    </a:p>
                  </a:txBody>
                  <a:tcPr marL="80486" marR="80486" marT="34295" marB="3429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220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NZ" sz="900" b="1" kern="1200" dirty="0">
                          <a:solidFill>
                            <a:schemeClr val="tx1"/>
                          </a:solidFill>
                          <a:latin typeface="Calibri"/>
                          <a:ea typeface="+mn-ea"/>
                          <a:cs typeface="+mn-cs"/>
                        </a:rPr>
                        <a:t>Responsibilities</a:t>
                      </a:r>
                    </a:p>
                    <a:p>
                      <a:pPr marL="171450" lvl="0" indent="-171450">
                        <a:buFont typeface="Arial" pitchFamily="34" charset="0"/>
                        <a:buChar char="•"/>
                      </a:pPr>
                      <a:r>
                        <a:rPr lang="en-NZ" sz="900" kern="1200" dirty="0">
                          <a:solidFill>
                            <a:schemeClr val="tx1"/>
                          </a:solidFill>
                          <a:effectLst/>
                          <a:latin typeface="Calibri"/>
                          <a:ea typeface="+mn-ea"/>
                          <a:cs typeface="+mn-cs"/>
                        </a:rPr>
                        <a:t>To secure the grant and sponsorship funding as outlined in the submission.</a:t>
                      </a:r>
                    </a:p>
                    <a:p>
                      <a:pPr marL="171450" lvl="0" indent="-171450">
                        <a:buFont typeface="Arial" pitchFamily="34" charset="0"/>
                        <a:buChar char="•"/>
                      </a:pPr>
                      <a:r>
                        <a:rPr lang="en-NZ" sz="900" kern="1200" dirty="0">
                          <a:solidFill>
                            <a:schemeClr val="tx1"/>
                          </a:solidFill>
                          <a:effectLst/>
                          <a:latin typeface="Calibri"/>
                          <a:ea typeface="+mn-ea"/>
                          <a:cs typeface="+mn-cs"/>
                        </a:rPr>
                        <a:t>To make decisions required by the project, within agreed delegated authorities, scope and schedule.</a:t>
                      </a:r>
                    </a:p>
                    <a:p>
                      <a:pPr marL="171450" lvl="0" indent="-171450">
                        <a:buFont typeface="Arial" pitchFamily="34" charset="0"/>
                        <a:buChar char="•"/>
                      </a:pPr>
                      <a:r>
                        <a:rPr lang="en-NZ" sz="900" kern="1200" dirty="0">
                          <a:solidFill>
                            <a:schemeClr val="tx1"/>
                          </a:solidFill>
                          <a:effectLst/>
                          <a:latin typeface="Calibri"/>
                          <a:ea typeface="+mn-ea"/>
                          <a:cs typeface="+mn-cs"/>
                        </a:rPr>
                        <a:t>To assist all project workstreams with external stakeholder engagement.</a:t>
                      </a:r>
                    </a:p>
                    <a:p>
                      <a:pPr marL="171450" lvl="0" indent="-171450">
                        <a:buFont typeface="Arial" pitchFamily="34" charset="0"/>
                        <a:buChar char="•"/>
                      </a:pPr>
                      <a:r>
                        <a:rPr lang="en-NZ" sz="900" kern="1200" dirty="0">
                          <a:solidFill>
                            <a:schemeClr val="tx1"/>
                          </a:solidFill>
                          <a:effectLst/>
                          <a:latin typeface="Calibri"/>
                          <a:ea typeface="+mn-ea"/>
                          <a:cs typeface="+mn-cs"/>
                        </a:rPr>
                        <a:t>To assist the workstreams to resolve issues and risks.</a:t>
                      </a:r>
                    </a:p>
                    <a:p>
                      <a:pPr marL="171450" lvl="0" indent="-171450">
                        <a:buFont typeface="Arial" pitchFamily="34" charset="0"/>
                        <a:buChar char="•"/>
                      </a:pPr>
                      <a:r>
                        <a:rPr lang="en-NZ" sz="900" kern="1200" dirty="0">
                          <a:solidFill>
                            <a:schemeClr val="tx1"/>
                          </a:solidFill>
                          <a:effectLst/>
                          <a:latin typeface="Calibri"/>
                          <a:ea typeface="+mn-ea"/>
                          <a:cs typeface="+mn-cs"/>
                        </a:rPr>
                        <a:t>The council representative needs to carry full authority to endorse all decisions on behalf of council to meet the requirement as set out by the council decision.</a:t>
                      </a:r>
                    </a:p>
                  </a:txBody>
                  <a:tcPr marL="80486" marR="80486" marT="34295" marB="34295">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endParaRPr lang="en-NZ" sz="1100" dirty="0"/>
                    </a:p>
                  </a:txBody>
                  <a:tcPr/>
                </a:tc>
                <a:extLst>
                  <a:ext uri="{0D108BD9-81ED-4DB2-BD59-A6C34878D82A}">
                    <a16:rowId xmlns:a16="http://schemas.microsoft.com/office/drawing/2014/main" xmlns="" val="10001"/>
                  </a:ext>
                </a:extLst>
              </a:tr>
            </a:tbl>
          </a:graphicData>
        </a:graphic>
      </p:graphicFrame>
      <p:sp>
        <p:nvSpPr>
          <p:cNvPr id="19" name="Rectangle 18"/>
          <p:cNvSpPr/>
          <p:nvPr/>
        </p:nvSpPr>
        <p:spPr>
          <a:xfrm>
            <a:off x="439738" y="534525"/>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itle 1"/>
          <p:cNvSpPr txBox="1">
            <a:spLocks/>
          </p:cNvSpPr>
          <p:nvPr/>
        </p:nvSpPr>
        <p:spPr>
          <a:xfrm>
            <a:off x="323850" y="121946"/>
            <a:ext cx="7930688" cy="500063"/>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6. PROJECT TERMS OF REFERNCE</a:t>
            </a:r>
            <a:endParaRPr lang="en-NZ" sz="2400" b="1" dirty="0">
              <a:solidFill>
                <a:schemeClr val="accent1"/>
              </a:solidFill>
            </a:endParaRPr>
          </a:p>
        </p:txBody>
      </p:sp>
    </p:spTree>
    <p:extLst>
      <p:ext uri="{BB962C8B-B14F-4D97-AF65-F5344CB8AC3E}">
        <p14:creationId xmlns:p14="http://schemas.microsoft.com/office/powerpoint/2010/main" val="379642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67625" cy="4288732"/>
          </a:xfrm>
        </p:spPr>
        <p:txBody>
          <a:bodyPr anchor="ctr">
            <a:normAutofit/>
          </a:bodyPr>
          <a:lstStyle/>
          <a:p>
            <a:pPr marL="1109663" indent="0">
              <a:buNone/>
            </a:pPr>
            <a:r>
              <a:rPr lang="en-US" sz="4800" dirty="0">
                <a:solidFill>
                  <a:srgbClr val="385FAE"/>
                </a:solidFill>
              </a:rPr>
              <a:t>1. PROJECT SCOPE</a:t>
            </a:r>
            <a:endParaRPr lang="en-NZ" sz="4400" dirty="0"/>
          </a:p>
        </p:txBody>
      </p:sp>
      <p:sp>
        <p:nvSpPr>
          <p:cNvPr id="14" name="Content Placeholder 1"/>
          <p:cNvSpPr txBox="1">
            <a:spLocks/>
          </p:cNvSpPr>
          <p:nvPr/>
        </p:nvSpPr>
        <p:spPr>
          <a:xfrm>
            <a:off x="628650" y="3075708"/>
            <a:ext cx="8008274" cy="731520"/>
          </a:xfrm>
          <a:prstGeom prst="rect">
            <a:avLst/>
          </a:prstGeom>
        </p:spPr>
        <p:txBody>
          <a:bodyPr vert="horz" lIns="68580" tIns="34290" rIns="68580" bIns="34290" rtlCol="0">
            <a:normAutofit lnSpcReduction="10000"/>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r>
              <a:rPr kumimoji="0" lang="en-NZ" sz="1900" b="0" i="0" u="none" strike="noStrike" kern="1200" cap="none" spc="0" normalizeH="0" baseline="0" noProof="0" dirty="0">
                <a:ln>
                  <a:noFill/>
                </a:ln>
                <a:solidFill>
                  <a:srgbClr val="000000"/>
                </a:solidFill>
                <a:effectLst/>
                <a:uLnTx/>
                <a:uFillTx/>
                <a:latin typeface="+mn-lt"/>
                <a:ea typeface="+mn-ea"/>
                <a:cs typeface="Arial" charset="0"/>
              </a:rPr>
              <a:t>The</a:t>
            </a:r>
            <a:r>
              <a:rPr kumimoji="0" lang="en-NZ" sz="1900" b="0" i="0" u="none" strike="noStrike" kern="1200" cap="none" spc="0" normalizeH="0" noProof="0" dirty="0">
                <a:ln>
                  <a:noFill/>
                </a:ln>
                <a:solidFill>
                  <a:srgbClr val="000000"/>
                </a:solidFill>
                <a:effectLst/>
                <a:uLnTx/>
                <a:uFillTx/>
                <a:latin typeface="+mn-lt"/>
                <a:ea typeface="+mn-ea"/>
                <a:cs typeface="Arial" charset="0"/>
              </a:rPr>
              <a:t> following slide outlines the parameters of the project and the plan to address the key strategic issues facing HVT</a:t>
            </a:r>
            <a:r>
              <a:rPr kumimoji="0" lang="en-NZ" sz="1900" b="0" i="0" u="none" strike="noStrike" kern="1200" cap="none" spc="0" normalizeH="0" baseline="0" noProof="0" dirty="0">
                <a:ln>
                  <a:noFill/>
                </a:ln>
                <a:solidFill>
                  <a:srgbClr val="000000"/>
                </a:solidFill>
                <a:effectLst/>
                <a:uLnTx/>
                <a:uFillTx/>
                <a:latin typeface="+mn-lt"/>
                <a:ea typeface="+mn-ea"/>
                <a:cs typeface="Arial" charset="0"/>
              </a:rPr>
              <a:t>. </a:t>
            </a:r>
            <a:endParaRPr kumimoji="0" lang="en-NZ" sz="1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57931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30</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34201" cy="4288732"/>
          </a:xfrm>
        </p:spPr>
        <p:txBody>
          <a:bodyPr anchor="ctr">
            <a:normAutofit/>
          </a:bodyPr>
          <a:lstStyle/>
          <a:p>
            <a:pPr marL="1109663" indent="-593725">
              <a:buNone/>
            </a:pPr>
            <a:r>
              <a:rPr lang="en-US" sz="4800" dirty="0">
                <a:solidFill>
                  <a:srgbClr val="385FAE"/>
                </a:solidFill>
              </a:rPr>
              <a:t>7. PROJECT </a:t>
            </a:r>
            <a:r>
              <a:rPr lang="en-NZ" sz="4800" dirty="0">
                <a:solidFill>
                  <a:srgbClr val="385FAE"/>
                </a:solidFill>
              </a:rPr>
              <a:t>MANAGEMENT STRUCTURE</a:t>
            </a:r>
          </a:p>
        </p:txBody>
      </p:sp>
      <p:sp>
        <p:nvSpPr>
          <p:cNvPr id="14" name="Content Placeholder 1"/>
          <p:cNvSpPr txBox="1">
            <a:spLocks/>
          </p:cNvSpPr>
          <p:nvPr/>
        </p:nvSpPr>
        <p:spPr>
          <a:xfrm>
            <a:off x="628650" y="3200399"/>
            <a:ext cx="8008274" cy="931026"/>
          </a:xfrm>
          <a:prstGeom prst="rect">
            <a:avLst/>
          </a:prstGeom>
        </p:spPr>
        <p:txBody>
          <a:bodyPr vert="horz" lIns="68580" tIns="34290" rIns="68580" bIns="34290" rtlCol="0">
            <a:normAutofit/>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r>
              <a:rPr kumimoji="0" lang="en-NZ" sz="1800" b="0" i="0" u="none" strike="noStrike" kern="1200" cap="none" spc="0" normalizeH="0" baseline="0" noProof="0" dirty="0">
                <a:ln>
                  <a:noFill/>
                </a:ln>
                <a:solidFill>
                  <a:srgbClr val="000000"/>
                </a:solidFill>
                <a:effectLst/>
                <a:uLnTx/>
                <a:uFillTx/>
                <a:latin typeface="+mn-lt"/>
                <a:ea typeface="+mn-ea"/>
                <a:cs typeface="Arial" charset="0"/>
              </a:rPr>
              <a:t>The following project structure is proposed.  Key resources will be invited to join project groups when expertise is required or </a:t>
            </a:r>
            <a:r>
              <a:rPr lang="en-NZ" sz="1800" dirty="0">
                <a:solidFill>
                  <a:srgbClr val="000000"/>
                </a:solidFill>
                <a:cs typeface="Arial" charset="0"/>
              </a:rPr>
              <a:t>deemed beneficial</a:t>
            </a:r>
            <a:r>
              <a:rPr kumimoji="0" lang="en-NZ" sz="1800" b="0" i="0" u="none" strike="noStrike" kern="1200" cap="none" spc="0" normalizeH="0" baseline="0" noProof="0" dirty="0">
                <a:ln>
                  <a:noFill/>
                </a:ln>
                <a:solidFill>
                  <a:srgbClr val="000000"/>
                </a:solidFill>
                <a:effectLst/>
                <a:uLnTx/>
                <a:uFillTx/>
                <a:latin typeface="+mn-lt"/>
                <a:ea typeface="+mn-ea"/>
                <a:cs typeface="Arial" charset="0"/>
              </a:rPr>
              <a:t>.  </a:t>
            </a:r>
            <a:endParaRPr kumimoji="0" lang="en-NZ"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4821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5" name="Rectangle 4"/>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966788"/>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hord 8"/>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fontAlgn="auto">
              <a:spcBef>
                <a:spcPts val="750"/>
              </a:spcBef>
              <a:spcAft>
                <a:spcPts val="0"/>
              </a:spcAft>
              <a:defRPr/>
            </a:pPr>
            <a:r>
              <a:rPr lang="en-US" sz="2800" b="1" dirty="0">
                <a:solidFill>
                  <a:schemeClr val="accent1"/>
                </a:solidFill>
              </a:rPr>
              <a:t>7. PROJECT MANAGEMENT STRUCTURE</a:t>
            </a:r>
          </a:p>
        </p:txBody>
      </p:sp>
      <p:sp>
        <p:nvSpPr>
          <p:cNvPr id="11"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2"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31</a:t>
            </a:r>
          </a:p>
        </p:txBody>
      </p:sp>
      <p:sp>
        <p:nvSpPr>
          <p:cNvPr id="13" name="Oval 12">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5" name="Oval 14">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7" name="Diagram 16"/>
          <p:cNvGraphicFramePr/>
          <p:nvPr/>
        </p:nvGraphicFramePr>
        <p:xfrm>
          <a:off x="2139142" y="942265"/>
          <a:ext cx="4270328" cy="3139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4364175" y="1807933"/>
            <a:ext cx="2294313" cy="1077218"/>
          </a:xfrm>
          <a:prstGeom prst="rect">
            <a:avLst/>
          </a:prstGeom>
        </p:spPr>
        <p:txBody>
          <a:bodyPr wrap="square">
            <a:spAutoFit/>
          </a:bodyPr>
          <a:lstStyle/>
          <a:p>
            <a:pPr marL="171450" lvl="0" indent="-171450">
              <a:buFont typeface="Arial" pitchFamily="34" charset="0"/>
              <a:buChar char="•"/>
            </a:pPr>
            <a:r>
              <a:rPr lang="en-NZ" sz="800" dirty="0"/>
              <a:t>Gary Baird - Committee Chair </a:t>
            </a:r>
          </a:p>
          <a:p>
            <a:pPr marL="171450" lvl="0" indent="-171450">
              <a:buFont typeface="Arial" pitchFamily="34" charset="0"/>
              <a:buChar char="•"/>
            </a:pPr>
            <a:r>
              <a:rPr lang="en-NZ" sz="800" dirty="0"/>
              <a:t>Shane Jackson </a:t>
            </a:r>
          </a:p>
          <a:p>
            <a:pPr marL="171450" lvl="0" indent="-171450">
              <a:buFont typeface="Arial" pitchFamily="34" charset="0"/>
              <a:buChar char="•"/>
            </a:pPr>
            <a:r>
              <a:rPr lang="en-NZ" sz="800" dirty="0"/>
              <a:t>Grahame Boyd </a:t>
            </a:r>
          </a:p>
          <a:p>
            <a:pPr marL="171450" lvl="0" indent="-171450">
              <a:buFont typeface="Arial" pitchFamily="34" charset="0"/>
              <a:buChar char="•"/>
            </a:pPr>
            <a:r>
              <a:rPr lang="en-NZ" sz="800" dirty="0"/>
              <a:t>Brendon Smith</a:t>
            </a:r>
          </a:p>
          <a:p>
            <a:pPr marL="171450" lvl="0" indent="-171450">
              <a:buFont typeface="Arial" pitchFamily="34" charset="0"/>
              <a:buChar char="•"/>
            </a:pPr>
            <a:r>
              <a:rPr lang="en-NZ" sz="800" dirty="0"/>
              <a:t>Phil Fisher</a:t>
            </a:r>
          </a:p>
          <a:p>
            <a:pPr marL="171450" lvl="0" indent="-171450">
              <a:buFont typeface="Arial" pitchFamily="34" charset="0"/>
              <a:buChar char="•"/>
            </a:pPr>
            <a:r>
              <a:rPr lang="en-NZ" sz="800" dirty="0"/>
              <a:t>Gary Naylor</a:t>
            </a:r>
          </a:p>
          <a:p>
            <a:pPr marL="171450" lvl="0" indent="-171450">
              <a:buFont typeface="Arial" pitchFamily="34" charset="0"/>
              <a:buChar char="•"/>
            </a:pPr>
            <a:r>
              <a:rPr lang="en-NZ" sz="800" dirty="0"/>
              <a:t>Finance controller (TBD) </a:t>
            </a:r>
          </a:p>
          <a:p>
            <a:pPr marL="171450" lvl="0" indent="-171450">
              <a:buFont typeface="Arial" pitchFamily="34" charset="0"/>
              <a:buChar char="•"/>
            </a:pPr>
            <a:r>
              <a:rPr lang="en-NZ" sz="800" dirty="0"/>
              <a:t>Hutt Council delegate (TBD)</a:t>
            </a:r>
            <a:endParaRPr lang="en-US" sz="800" dirty="0"/>
          </a:p>
        </p:txBody>
      </p:sp>
      <p:sp>
        <p:nvSpPr>
          <p:cNvPr id="20" name="Rectangle 19"/>
          <p:cNvSpPr/>
          <p:nvPr/>
        </p:nvSpPr>
        <p:spPr>
          <a:xfrm>
            <a:off x="2111426" y="3729382"/>
            <a:ext cx="1280167" cy="584775"/>
          </a:xfrm>
          <a:prstGeom prst="rect">
            <a:avLst/>
          </a:prstGeom>
        </p:spPr>
        <p:txBody>
          <a:bodyPr wrap="square">
            <a:spAutoFit/>
          </a:bodyPr>
          <a:lstStyle/>
          <a:p>
            <a:pPr marL="171450" lvl="0" indent="-171450" defTabSz="914400">
              <a:buFont typeface="Arial" pitchFamily="34" charset="0"/>
              <a:buChar char="•"/>
              <a:defRPr/>
            </a:pPr>
            <a:r>
              <a:rPr lang="en-NZ" sz="800" dirty="0"/>
              <a:t>..........  ..............</a:t>
            </a:r>
          </a:p>
          <a:p>
            <a:pPr marL="171450" lvl="0" indent="-171450" defTabSz="914400">
              <a:buFont typeface="Arial" pitchFamily="34" charset="0"/>
              <a:buChar char="•"/>
              <a:defRPr/>
            </a:pPr>
            <a:r>
              <a:rPr lang="en-NZ" sz="800" dirty="0"/>
              <a:t>..........  ..............</a:t>
            </a:r>
            <a:endParaRPr lang="en-US" sz="800" dirty="0"/>
          </a:p>
          <a:p>
            <a:pPr marL="171450" lvl="0" indent="-171450" defTabSz="914400">
              <a:buFont typeface="Arial" pitchFamily="34" charset="0"/>
              <a:buChar char="•"/>
              <a:defRPr/>
            </a:pPr>
            <a:r>
              <a:rPr lang="en-NZ" sz="800" dirty="0"/>
              <a:t>..........  ..............</a:t>
            </a:r>
          </a:p>
          <a:p>
            <a:pPr marL="171450" lvl="0" indent="-171450" defTabSz="914400">
              <a:buFont typeface="Arial" pitchFamily="34" charset="0"/>
              <a:buChar char="•"/>
              <a:defRPr/>
            </a:pPr>
            <a:r>
              <a:rPr lang="en-NZ" sz="800" dirty="0"/>
              <a:t>..........  ..............</a:t>
            </a:r>
            <a:endParaRPr lang="en-US" sz="800" dirty="0"/>
          </a:p>
        </p:txBody>
      </p:sp>
      <p:sp>
        <p:nvSpPr>
          <p:cNvPr id="21" name="Rectangle 20"/>
          <p:cNvSpPr/>
          <p:nvPr/>
        </p:nvSpPr>
        <p:spPr>
          <a:xfrm>
            <a:off x="3635897" y="3729382"/>
            <a:ext cx="1260300" cy="584775"/>
          </a:xfrm>
          <a:prstGeom prst="rect">
            <a:avLst/>
          </a:prstGeom>
        </p:spPr>
        <p:txBody>
          <a:bodyPr wrap="square">
            <a:spAutoFit/>
          </a:bodyPr>
          <a:lstStyle/>
          <a:p>
            <a:pPr marL="171450" lvl="0" indent="-171450" defTabSz="914400">
              <a:buFont typeface="Arial" pitchFamily="34" charset="0"/>
              <a:buChar char="•"/>
              <a:defRPr/>
            </a:pPr>
            <a:r>
              <a:rPr lang="en-NZ" sz="800" dirty="0"/>
              <a:t>..........  ..............</a:t>
            </a:r>
          </a:p>
          <a:p>
            <a:pPr marL="171450" lvl="0" indent="-171450" defTabSz="914400">
              <a:buFont typeface="Arial" pitchFamily="34" charset="0"/>
              <a:buChar char="•"/>
              <a:defRPr/>
            </a:pPr>
            <a:r>
              <a:rPr lang="en-NZ" sz="800" dirty="0"/>
              <a:t>..........  ..............</a:t>
            </a:r>
            <a:endParaRPr lang="en-US" sz="800" dirty="0"/>
          </a:p>
          <a:p>
            <a:pPr marL="171450" lvl="0" indent="-171450" defTabSz="914400">
              <a:buFont typeface="Arial" pitchFamily="34" charset="0"/>
              <a:buChar char="•"/>
              <a:defRPr/>
            </a:pPr>
            <a:r>
              <a:rPr lang="en-NZ" sz="800" dirty="0"/>
              <a:t>.......... ..............</a:t>
            </a:r>
          </a:p>
          <a:p>
            <a:pPr marL="171450" lvl="0" indent="-171450" defTabSz="914400">
              <a:buFont typeface="Arial" pitchFamily="34" charset="0"/>
              <a:buChar char="•"/>
              <a:defRPr/>
            </a:pPr>
            <a:r>
              <a:rPr lang="en-NZ" sz="800" dirty="0"/>
              <a:t>.......... ..............</a:t>
            </a:r>
            <a:endParaRPr lang="en-US" sz="800" dirty="0"/>
          </a:p>
        </p:txBody>
      </p:sp>
      <p:sp>
        <p:nvSpPr>
          <p:cNvPr id="22" name="Rectangle 21"/>
          <p:cNvSpPr/>
          <p:nvPr/>
        </p:nvSpPr>
        <p:spPr>
          <a:xfrm>
            <a:off x="5148062" y="3729382"/>
            <a:ext cx="1709937" cy="584775"/>
          </a:xfrm>
          <a:prstGeom prst="rect">
            <a:avLst/>
          </a:prstGeom>
        </p:spPr>
        <p:txBody>
          <a:bodyPr wrap="square">
            <a:spAutoFit/>
          </a:bodyPr>
          <a:lstStyle/>
          <a:p>
            <a:pPr marL="171450" lvl="0" indent="-171450" defTabSz="914400">
              <a:buFont typeface="Arial" pitchFamily="34" charset="0"/>
              <a:buChar char="•"/>
              <a:defRPr/>
            </a:pPr>
            <a:r>
              <a:rPr lang="en-NZ" sz="800" dirty="0"/>
              <a:t>..........  ..............</a:t>
            </a:r>
          </a:p>
          <a:p>
            <a:pPr marL="171450" lvl="0" indent="-171450" defTabSz="914400">
              <a:buFont typeface="Arial" pitchFamily="34" charset="0"/>
              <a:buChar char="•"/>
              <a:defRPr/>
            </a:pPr>
            <a:r>
              <a:rPr lang="en-NZ" sz="800" dirty="0"/>
              <a:t>..........  ..............</a:t>
            </a:r>
            <a:endParaRPr lang="en-US" sz="800" dirty="0"/>
          </a:p>
          <a:p>
            <a:pPr marL="171450" lvl="0" indent="-171450" defTabSz="914400">
              <a:buFont typeface="Arial" pitchFamily="34" charset="0"/>
              <a:buChar char="•"/>
              <a:defRPr/>
            </a:pPr>
            <a:r>
              <a:rPr lang="en-NZ" sz="800" dirty="0"/>
              <a:t>.......... ..............</a:t>
            </a:r>
          </a:p>
          <a:p>
            <a:pPr marL="171450" lvl="0" indent="-171450" defTabSz="914400">
              <a:buFont typeface="Arial" pitchFamily="34" charset="0"/>
              <a:buChar char="•"/>
              <a:defRPr/>
            </a:pPr>
            <a:r>
              <a:rPr lang="en-NZ" sz="800" dirty="0"/>
              <a:t>.......... ..............</a:t>
            </a:r>
            <a:endParaRPr lang="en-US" sz="800" dirty="0"/>
          </a:p>
        </p:txBody>
      </p:sp>
    </p:spTree>
    <p:extLst>
      <p:ext uri="{BB962C8B-B14F-4D97-AF65-F5344CB8AC3E}">
        <p14:creationId xmlns:p14="http://schemas.microsoft.com/office/powerpoint/2010/main" val="379642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32</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67625" cy="4288732"/>
          </a:xfrm>
        </p:spPr>
        <p:txBody>
          <a:bodyPr anchor="ctr">
            <a:normAutofit/>
          </a:bodyPr>
          <a:lstStyle/>
          <a:p>
            <a:pPr marL="1109663" indent="0">
              <a:buNone/>
            </a:pPr>
            <a:r>
              <a:rPr lang="en-US" sz="4800" dirty="0">
                <a:solidFill>
                  <a:srgbClr val="385FAE"/>
                </a:solidFill>
              </a:rPr>
              <a:t>8. PROJECT </a:t>
            </a:r>
            <a:r>
              <a:rPr lang="en-NZ" sz="4800" dirty="0">
                <a:solidFill>
                  <a:srgbClr val="385FAE"/>
                </a:solidFill>
              </a:rPr>
              <a:t>SCHEDULE</a:t>
            </a:r>
          </a:p>
        </p:txBody>
      </p:sp>
      <p:sp>
        <p:nvSpPr>
          <p:cNvPr id="14" name="Content Placeholder 1">
            <a:extLst>
              <a:ext uri="{FF2B5EF4-FFF2-40B4-BE49-F238E27FC236}">
                <a16:creationId xmlns:a16="http://schemas.microsoft.com/office/drawing/2014/main" xmlns="" id="{2718CBEC-2676-4B56-B86F-F7A3AE587329}"/>
              </a:ext>
            </a:extLst>
          </p:cNvPr>
          <p:cNvSpPr txBox="1">
            <a:spLocks/>
          </p:cNvSpPr>
          <p:nvPr/>
        </p:nvSpPr>
        <p:spPr>
          <a:xfrm>
            <a:off x="628650" y="3200399"/>
            <a:ext cx="8008274" cy="931026"/>
          </a:xfrm>
          <a:prstGeom prst="rect">
            <a:avLst/>
          </a:prstGeom>
        </p:spPr>
        <p:txBody>
          <a:bodyPr vert="horz" lIns="68580" tIns="34290" rIns="68580" bIns="34290" rtlCol="0">
            <a:normAutofit lnSpcReduction="10000"/>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561975" marR="0" lvl="1" indent="-45720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lang="en-US" sz="1800" dirty="0"/>
              <a:t>The Development Group is motivated to move quickly on the project in an aim to mitigate risks around cost escalation and in an aim to deliver new revenue streams for HVT. </a:t>
            </a:r>
          </a:p>
        </p:txBody>
      </p:sp>
    </p:spTree>
    <p:extLst>
      <p:ext uri="{BB962C8B-B14F-4D97-AF65-F5344CB8AC3E}">
        <p14:creationId xmlns:p14="http://schemas.microsoft.com/office/powerpoint/2010/main" val="359955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Straight Connector 77">
            <a:extLst>
              <a:ext uri="{FF2B5EF4-FFF2-40B4-BE49-F238E27FC236}">
                <a16:creationId xmlns:a16="http://schemas.microsoft.com/office/drawing/2014/main" xmlns="" id="{44E29585-4075-47E1-9C3B-F5CE0CCE443C}"/>
              </a:ext>
            </a:extLst>
          </p:cNvPr>
          <p:cNvCxnSpPr>
            <a:cxnSpLocks/>
          </p:cNvCxnSpPr>
          <p:nvPr/>
        </p:nvCxnSpPr>
        <p:spPr>
          <a:xfrm>
            <a:off x="4562245" y="902808"/>
            <a:ext cx="30296" cy="359243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33</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a:extLst>
              <a:ext uri="{FF2B5EF4-FFF2-40B4-BE49-F238E27FC236}">
                <a16:creationId xmlns:a16="http://schemas.microsoft.com/office/drawing/2014/main" xmlns="" id="{C2E25FEC-D1C9-4FF6-AA8D-4D48626239E5}"/>
              </a:ext>
            </a:extLst>
          </p:cNvPr>
          <p:cNvCxnSpPr>
            <a:cxnSpLocks/>
          </p:cNvCxnSpPr>
          <p:nvPr/>
        </p:nvCxnSpPr>
        <p:spPr>
          <a:xfrm>
            <a:off x="3712085" y="903699"/>
            <a:ext cx="30296" cy="359243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D015663-7C07-4927-997F-3BEA46724D02}"/>
              </a:ext>
            </a:extLst>
          </p:cNvPr>
          <p:cNvCxnSpPr>
            <a:cxnSpLocks/>
          </p:cNvCxnSpPr>
          <p:nvPr/>
        </p:nvCxnSpPr>
        <p:spPr>
          <a:xfrm>
            <a:off x="7977466" y="905585"/>
            <a:ext cx="30061" cy="356455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8CCA003-42A8-42B3-8F76-29F76212DEED}"/>
              </a:ext>
            </a:extLst>
          </p:cNvPr>
          <p:cNvCxnSpPr>
            <a:cxnSpLocks/>
          </p:cNvCxnSpPr>
          <p:nvPr/>
        </p:nvCxnSpPr>
        <p:spPr>
          <a:xfrm>
            <a:off x="7127548" y="860681"/>
            <a:ext cx="34157" cy="359857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C6442B5-C78C-4F97-8010-FE25D1199289}"/>
              </a:ext>
            </a:extLst>
          </p:cNvPr>
          <p:cNvCxnSpPr>
            <a:cxnSpLocks/>
          </p:cNvCxnSpPr>
          <p:nvPr/>
        </p:nvCxnSpPr>
        <p:spPr>
          <a:xfrm>
            <a:off x="6269545" y="899451"/>
            <a:ext cx="30603" cy="3628878"/>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CD0FE7D-4008-4D4E-9014-F3D45FB1A9A0}"/>
              </a:ext>
            </a:extLst>
          </p:cNvPr>
          <p:cNvCxnSpPr>
            <a:cxnSpLocks/>
          </p:cNvCxnSpPr>
          <p:nvPr/>
        </p:nvCxnSpPr>
        <p:spPr>
          <a:xfrm>
            <a:off x="2020147" y="888768"/>
            <a:ext cx="30080" cy="3566858"/>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53B8992-9C86-44CC-A86E-29D954566AA2}"/>
              </a:ext>
            </a:extLst>
          </p:cNvPr>
          <p:cNvCxnSpPr>
            <a:cxnSpLocks/>
          </p:cNvCxnSpPr>
          <p:nvPr/>
        </p:nvCxnSpPr>
        <p:spPr>
          <a:xfrm>
            <a:off x="2857526" y="907890"/>
            <a:ext cx="30578" cy="362581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DF614B41-7AA5-40B7-80B4-38A07A833364}"/>
              </a:ext>
            </a:extLst>
          </p:cNvPr>
          <p:cNvSpPr txBox="1"/>
          <p:nvPr/>
        </p:nvSpPr>
        <p:spPr>
          <a:xfrm>
            <a:off x="561072" y="1220167"/>
            <a:ext cx="1462566" cy="207749"/>
          </a:xfrm>
          <a:prstGeom prst="rect">
            <a:avLst/>
          </a:prstGeom>
          <a:noFill/>
        </p:spPr>
        <p:txBody>
          <a:bodyPr wrap="square" lIns="68580" tIns="34290" rIns="68580" bIns="34290" rtlCol="0">
            <a:spAutoFit/>
          </a:bodyPr>
          <a:lstStyle/>
          <a:p>
            <a:pPr algn="r"/>
            <a:r>
              <a:rPr lang="en-NZ" sz="900" dirty="0"/>
              <a:t>HCC MP Land Revocation</a:t>
            </a:r>
          </a:p>
        </p:txBody>
      </p:sp>
      <p:sp>
        <p:nvSpPr>
          <p:cNvPr id="40" name="TextBox 39">
            <a:extLst>
              <a:ext uri="{FF2B5EF4-FFF2-40B4-BE49-F238E27FC236}">
                <a16:creationId xmlns:a16="http://schemas.microsoft.com/office/drawing/2014/main" xmlns="" id="{CE58B9A8-6ECD-462E-99ED-AAAA9DA3317F}"/>
              </a:ext>
            </a:extLst>
          </p:cNvPr>
          <p:cNvSpPr txBox="1"/>
          <p:nvPr/>
        </p:nvSpPr>
        <p:spPr>
          <a:xfrm>
            <a:off x="575360" y="966215"/>
            <a:ext cx="1445941" cy="207749"/>
          </a:xfrm>
          <a:prstGeom prst="rect">
            <a:avLst/>
          </a:prstGeom>
          <a:noFill/>
        </p:spPr>
        <p:txBody>
          <a:bodyPr wrap="square" lIns="68580" tIns="34290" rIns="68580" bIns="34290" rtlCol="0">
            <a:spAutoFit/>
          </a:bodyPr>
          <a:lstStyle/>
          <a:p>
            <a:pPr algn="r"/>
            <a:r>
              <a:rPr lang="en-NZ" sz="900" dirty="0"/>
              <a:t>SGM - Club Project Vote</a:t>
            </a:r>
          </a:p>
        </p:txBody>
      </p:sp>
      <p:sp>
        <p:nvSpPr>
          <p:cNvPr id="56" name="Arrow: Chevron 29">
            <a:extLst>
              <a:ext uri="{FF2B5EF4-FFF2-40B4-BE49-F238E27FC236}">
                <a16:creationId xmlns:a16="http://schemas.microsoft.com/office/drawing/2014/main" xmlns="" id="{CC2ED132-15EB-42BF-A61A-F25B731D25D2}"/>
              </a:ext>
            </a:extLst>
          </p:cNvPr>
          <p:cNvSpPr/>
          <p:nvPr/>
        </p:nvSpPr>
        <p:spPr>
          <a:xfrm>
            <a:off x="10188756" y="2317301"/>
            <a:ext cx="764771" cy="345206"/>
          </a:xfrm>
          <a:prstGeom prst="chevron">
            <a:avLst>
              <a:gd name="adj"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NZ" sz="1200" dirty="0">
                <a:solidFill>
                  <a:schemeClr val="tx1"/>
                </a:solidFill>
              </a:rPr>
              <a:t>Build</a:t>
            </a:r>
            <a:endParaRPr lang="en-NZ" dirty="0">
              <a:solidFill>
                <a:schemeClr val="tx1"/>
              </a:solidFill>
            </a:endParaRPr>
          </a:p>
        </p:txBody>
      </p:sp>
      <p:sp>
        <p:nvSpPr>
          <p:cNvPr id="48" name="Rectangle 47"/>
          <p:cNvSpPr/>
          <p:nvPr/>
        </p:nvSpPr>
        <p:spPr>
          <a:xfrm>
            <a:off x="439738" y="534525"/>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itle 1"/>
          <p:cNvSpPr txBox="1">
            <a:spLocks/>
          </p:cNvSpPr>
          <p:nvPr/>
        </p:nvSpPr>
        <p:spPr>
          <a:xfrm>
            <a:off x="323850" y="121946"/>
            <a:ext cx="7571134" cy="500063"/>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8. PROJECT SCHEDULE</a:t>
            </a:r>
            <a:endParaRPr lang="en-NZ" sz="2400" b="1" i="1" dirty="0">
              <a:solidFill>
                <a:srgbClr val="FF0000"/>
              </a:solidFill>
            </a:endParaRPr>
          </a:p>
        </p:txBody>
      </p:sp>
      <p:cxnSp>
        <p:nvCxnSpPr>
          <p:cNvPr id="58" name="Straight Connector 57">
            <a:extLst>
              <a:ext uri="{FF2B5EF4-FFF2-40B4-BE49-F238E27FC236}">
                <a16:creationId xmlns:a16="http://schemas.microsoft.com/office/drawing/2014/main" xmlns="" id="{CD7DF10A-BCBF-4650-AB99-46D52A42E593}"/>
              </a:ext>
            </a:extLst>
          </p:cNvPr>
          <p:cNvCxnSpPr>
            <a:cxnSpLocks/>
          </p:cNvCxnSpPr>
          <p:nvPr/>
        </p:nvCxnSpPr>
        <p:spPr>
          <a:xfrm>
            <a:off x="5412270" y="897750"/>
            <a:ext cx="30296" cy="359243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6BAC0E50-1D4F-4C6B-869D-20D7B26A99AD}"/>
              </a:ext>
            </a:extLst>
          </p:cNvPr>
          <p:cNvSpPr txBox="1"/>
          <p:nvPr/>
        </p:nvSpPr>
        <p:spPr>
          <a:xfrm>
            <a:off x="568217" y="1480600"/>
            <a:ext cx="1462566" cy="207749"/>
          </a:xfrm>
          <a:prstGeom prst="rect">
            <a:avLst/>
          </a:prstGeom>
          <a:noFill/>
        </p:spPr>
        <p:txBody>
          <a:bodyPr wrap="square" lIns="68580" tIns="34290" rIns="68580" bIns="34290" rtlCol="0">
            <a:spAutoFit/>
          </a:bodyPr>
          <a:lstStyle/>
          <a:p>
            <a:pPr algn="r"/>
            <a:r>
              <a:rPr lang="en-NZ" sz="900" dirty="0"/>
              <a:t>Indoor Court Final Design</a:t>
            </a:r>
          </a:p>
        </p:txBody>
      </p:sp>
      <p:sp>
        <p:nvSpPr>
          <p:cNvPr id="3" name="Arrow: Chevron 2">
            <a:extLst>
              <a:ext uri="{FF2B5EF4-FFF2-40B4-BE49-F238E27FC236}">
                <a16:creationId xmlns:a16="http://schemas.microsoft.com/office/drawing/2014/main" xmlns="" id="{8CFAF58C-B22D-4755-A5FB-D91745CA8F6C}"/>
              </a:ext>
            </a:extLst>
          </p:cNvPr>
          <p:cNvSpPr/>
          <p:nvPr/>
        </p:nvSpPr>
        <p:spPr>
          <a:xfrm>
            <a:off x="2272263" y="950278"/>
            <a:ext cx="303343" cy="235392"/>
          </a:xfrm>
          <a:prstGeom prst="chevron">
            <a:avLst>
              <a:gd name="adj" fmla="val 29858"/>
            </a:avLst>
          </a:prstGeom>
          <a:solidFill>
            <a:srgbClr val="FF93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Z" sz="800" b="1">
              <a:solidFill>
                <a:schemeClr val="tx1"/>
              </a:solidFill>
            </a:endParaRPr>
          </a:p>
        </p:txBody>
      </p:sp>
      <p:sp>
        <p:nvSpPr>
          <p:cNvPr id="63" name="Arrow: Chevron 62">
            <a:extLst>
              <a:ext uri="{FF2B5EF4-FFF2-40B4-BE49-F238E27FC236}">
                <a16:creationId xmlns:a16="http://schemas.microsoft.com/office/drawing/2014/main" xmlns="" id="{C84418D2-7108-48D8-BAA7-B8F1D6CB6C16}"/>
              </a:ext>
            </a:extLst>
          </p:cNvPr>
          <p:cNvSpPr/>
          <p:nvPr/>
        </p:nvSpPr>
        <p:spPr>
          <a:xfrm>
            <a:off x="2578878" y="1202814"/>
            <a:ext cx="1137351" cy="237476"/>
          </a:xfrm>
          <a:prstGeom prst="chevron">
            <a:avLst>
              <a:gd name="adj" fmla="val 29858"/>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Land revocation work</a:t>
            </a:r>
          </a:p>
        </p:txBody>
      </p:sp>
      <p:sp>
        <p:nvSpPr>
          <p:cNvPr id="64" name="Arrow: Chevron 63">
            <a:extLst>
              <a:ext uri="{FF2B5EF4-FFF2-40B4-BE49-F238E27FC236}">
                <a16:creationId xmlns:a16="http://schemas.microsoft.com/office/drawing/2014/main" xmlns="" id="{461C5CE9-6F83-483A-9ABF-2E9A637A0941}"/>
              </a:ext>
            </a:extLst>
          </p:cNvPr>
          <p:cNvSpPr/>
          <p:nvPr/>
        </p:nvSpPr>
        <p:spPr>
          <a:xfrm>
            <a:off x="2031687" y="1460724"/>
            <a:ext cx="1984635" cy="240124"/>
          </a:xfrm>
          <a:prstGeom prst="chevron">
            <a:avLst>
              <a:gd name="adj" fmla="val 29858"/>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rPr>
              <a:t>Quotes, final pricing &amp; consent</a:t>
            </a:r>
          </a:p>
        </p:txBody>
      </p:sp>
      <p:sp>
        <p:nvSpPr>
          <p:cNvPr id="66" name="Arrow: Chevron 65">
            <a:extLst>
              <a:ext uri="{FF2B5EF4-FFF2-40B4-BE49-F238E27FC236}">
                <a16:creationId xmlns:a16="http://schemas.microsoft.com/office/drawing/2014/main" xmlns="" id="{6C64D4EA-CFB2-4485-8AFF-E72488908B05}"/>
              </a:ext>
            </a:extLst>
          </p:cNvPr>
          <p:cNvSpPr/>
          <p:nvPr/>
        </p:nvSpPr>
        <p:spPr>
          <a:xfrm>
            <a:off x="2578878" y="1729541"/>
            <a:ext cx="1705979" cy="250444"/>
          </a:xfrm>
          <a:prstGeom prst="chevron">
            <a:avLst>
              <a:gd name="adj" fmla="val 29858"/>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Grants, sponsors, donors</a:t>
            </a:r>
          </a:p>
        </p:txBody>
      </p:sp>
      <p:sp>
        <p:nvSpPr>
          <p:cNvPr id="67" name="TextBox 66">
            <a:extLst>
              <a:ext uri="{FF2B5EF4-FFF2-40B4-BE49-F238E27FC236}">
                <a16:creationId xmlns:a16="http://schemas.microsoft.com/office/drawing/2014/main" xmlns="" id="{5D4CF77F-9453-4547-B78C-D044925F541E}"/>
              </a:ext>
            </a:extLst>
          </p:cNvPr>
          <p:cNvSpPr txBox="1"/>
          <p:nvPr/>
        </p:nvSpPr>
        <p:spPr>
          <a:xfrm>
            <a:off x="568217" y="1740005"/>
            <a:ext cx="1462566" cy="207749"/>
          </a:xfrm>
          <a:prstGeom prst="rect">
            <a:avLst/>
          </a:prstGeom>
          <a:noFill/>
        </p:spPr>
        <p:txBody>
          <a:bodyPr wrap="square" lIns="68580" tIns="34290" rIns="68580" bIns="34290" rtlCol="0">
            <a:spAutoFit/>
          </a:bodyPr>
          <a:lstStyle/>
          <a:p>
            <a:pPr algn="r"/>
            <a:r>
              <a:rPr lang="en-NZ" sz="900" dirty="0"/>
              <a:t>Indoor Court Fundraising</a:t>
            </a:r>
          </a:p>
        </p:txBody>
      </p:sp>
      <p:sp>
        <p:nvSpPr>
          <p:cNvPr id="69" name="TextBox 68">
            <a:extLst>
              <a:ext uri="{FF2B5EF4-FFF2-40B4-BE49-F238E27FC236}">
                <a16:creationId xmlns:a16="http://schemas.microsoft.com/office/drawing/2014/main" xmlns="" id="{CF47ED76-7312-4F71-9CD7-12E635968DFC}"/>
              </a:ext>
            </a:extLst>
          </p:cNvPr>
          <p:cNvSpPr txBox="1"/>
          <p:nvPr/>
        </p:nvSpPr>
        <p:spPr>
          <a:xfrm>
            <a:off x="495120" y="2251299"/>
            <a:ext cx="1533325" cy="207749"/>
          </a:xfrm>
          <a:prstGeom prst="rect">
            <a:avLst/>
          </a:prstGeom>
          <a:noFill/>
        </p:spPr>
        <p:txBody>
          <a:bodyPr wrap="square" lIns="68580" tIns="34290" rIns="68580" bIns="34290" rtlCol="0">
            <a:spAutoFit/>
          </a:bodyPr>
          <a:lstStyle/>
          <a:p>
            <a:pPr algn="r"/>
            <a:r>
              <a:rPr lang="en-NZ" sz="900" b="1" dirty="0"/>
              <a:t>Indoor Court &amp; Parking Build</a:t>
            </a:r>
          </a:p>
        </p:txBody>
      </p:sp>
      <p:sp>
        <p:nvSpPr>
          <p:cNvPr id="70" name="TextBox 69">
            <a:extLst>
              <a:ext uri="{FF2B5EF4-FFF2-40B4-BE49-F238E27FC236}">
                <a16:creationId xmlns:a16="http://schemas.microsoft.com/office/drawing/2014/main" xmlns="" id="{51824E4C-31E1-40D9-81A7-7F8934493F53}"/>
              </a:ext>
            </a:extLst>
          </p:cNvPr>
          <p:cNvSpPr txBox="1"/>
          <p:nvPr/>
        </p:nvSpPr>
        <p:spPr>
          <a:xfrm>
            <a:off x="558736" y="2011635"/>
            <a:ext cx="1462566" cy="207749"/>
          </a:xfrm>
          <a:prstGeom prst="rect">
            <a:avLst/>
          </a:prstGeom>
          <a:noFill/>
        </p:spPr>
        <p:txBody>
          <a:bodyPr wrap="square" lIns="68580" tIns="34290" rIns="68580" bIns="34290" rtlCol="0">
            <a:spAutoFit/>
          </a:bodyPr>
          <a:lstStyle/>
          <a:p>
            <a:pPr algn="r"/>
            <a:r>
              <a:rPr lang="en-NZ" sz="900" dirty="0"/>
              <a:t>Council Funding Conditions</a:t>
            </a:r>
          </a:p>
        </p:txBody>
      </p:sp>
      <p:sp>
        <p:nvSpPr>
          <p:cNvPr id="71" name="TextBox 70">
            <a:extLst>
              <a:ext uri="{FF2B5EF4-FFF2-40B4-BE49-F238E27FC236}">
                <a16:creationId xmlns:a16="http://schemas.microsoft.com/office/drawing/2014/main" xmlns="" id="{0F3A75B8-7C48-422A-B900-4B0BD0C7BA22}"/>
              </a:ext>
            </a:extLst>
          </p:cNvPr>
          <p:cNvSpPr txBox="1"/>
          <p:nvPr/>
        </p:nvSpPr>
        <p:spPr>
          <a:xfrm>
            <a:off x="380370" y="2511732"/>
            <a:ext cx="1664701" cy="207749"/>
          </a:xfrm>
          <a:prstGeom prst="rect">
            <a:avLst/>
          </a:prstGeom>
          <a:noFill/>
        </p:spPr>
        <p:txBody>
          <a:bodyPr wrap="square" lIns="68580" tIns="34290" rIns="68580" bIns="34290" rtlCol="0">
            <a:spAutoFit/>
          </a:bodyPr>
          <a:lstStyle/>
          <a:p>
            <a:pPr algn="r"/>
            <a:r>
              <a:rPr lang="en-NZ" sz="900" dirty="0"/>
              <a:t>Indoor Court Operating Model</a:t>
            </a:r>
          </a:p>
        </p:txBody>
      </p:sp>
      <p:sp>
        <p:nvSpPr>
          <p:cNvPr id="72" name="Arrow: Chevron 71">
            <a:extLst>
              <a:ext uri="{FF2B5EF4-FFF2-40B4-BE49-F238E27FC236}">
                <a16:creationId xmlns:a16="http://schemas.microsoft.com/office/drawing/2014/main" xmlns="" id="{B3681838-5514-4862-8227-F02BBB0C2B7B}"/>
              </a:ext>
            </a:extLst>
          </p:cNvPr>
          <p:cNvSpPr/>
          <p:nvPr/>
        </p:nvSpPr>
        <p:spPr>
          <a:xfrm>
            <a:off x="3165493" y="2002842"/>
            <a:ext cx="1119366" cy="235392"/>
          </a:xfrm>
          <a:prstGeom prst="chevron">
            <a:avLst>
              <a:gd name="adj" fmla="val 29858"/>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HCC approval</a:t>
            </a:r>
          </a:p>
        </p:txBody>
      </p:sp>
      <p:sp>
        <p:nvSpPr>
          <p:cNvPr id="73" name="Arrow: Chevron 72">
            <a:extLst>
              <a:ext uri="{FF2B5EF4-FFF2-40B4-BE49-F238E27FC236}">
                <a16:creationId xmlns:a16="http://schemas.microsoft.com/office/drawing/2014/main" xmlns="" id="{16FD7349-F263-4BFB-AFEA-2CD66D64F0E5}"/>
              </a:ext>
            </a:extLst>
          </p:cNvPr>
          <p:cNvSpPr/>
          <p:nvPr/>
        </p:nvSpPr>
        <p:spPr>
          <a:xfrm>
            <a:off x="3938933" y="2262806"/>
            <a:ext cx="1191015" cy="237476"/>
          </a:xfrm>
          <a:prstGeom prst="chevron">
            <a:avLst>
              <a:gd name="adj" fmla="val 29858"/>
            </a:avLst>
          </a:prstGeom>
          <a:solidFill>
            <a:srgbClr val="FF93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chemeClr val="tx1"/>
                </a:solidFill>
              </a:rPr>
              <a:t>INDOOR COURT BUILD</a:t>
            </a:r>
            <a:endParaRPr lang="en-NZ" sz="800" b="1" dirty="0">
              <a:solidFill>
                <a:schemeClr val="tx1"/>
              </a:solidFill>
            </a:endParaRPr>
          </a:p>
        </p:txBody>
      </p:sp>
      <p:sp>
        <p:nvSpPr>
          <p:cNvPr id="74" name="Arrow: Chevron 73">
            <a:extLst>
              <a:ext uri="{FF2B5EF4-FFF2-40B4-BE49-F238E27FC236}">
                <a16:creationId xmlns:a16="http://schemas.microsoft.com/office/drawing/2014/main" xmlns="" id="{72F225C5-8841-4918-9F94-EDCCD6CF660C}"/>
              </a:ext>
            </a:extLst>
          </p:cNvPr>
          <p:cNvSpPr/>
          <p:nvPr/>
        </p:nvSpPr>
        <p:spPr>
          <a:xfrm>
            <a:off x="3658376" y="2521000"/>
            <a:ext cx="2328847" cy="240124"/>
          </a:xfrm>
          <a:prstGeom prst="chevron">
            <a:avLst>
              <a:gd name="adj" fmla="val 29858"/>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New operating model developed &amp; implemented</a:t>
            </a:r>
          </a:p>
        </p:txBody>
      </p:sp>
      <p:graphicFrame>
        <p:nvGraphicFramePr>
          <p:cNvPr id="8" name="Table 8">
            <a:extLst>
              <a:ext uri="{FF2B5EF4-FFF2-40B4-BE49-F238E27FC236}">
                <a16:creationId xmlns:a16="http://schemas.microsoft.com/office/drawing/2014/main" xmlns="" id="{0407E535-B3AE-4536-B476-7C43FF76B0FE}"/>
              </a:ext>
            </a:extLst>
          </p:cNvPr>
          <p:cNvGraphicFramePr>
            <a:graphicFrameLocks noGrp="1"/>
          </p:cNvGraphicFramePr>
          <p:nvPr>
            <p:extLst>
              <p:ext uri="{D42A27DB-BD31-4B8C-83A1-F6EECF244321}">
                <p14:modId xmlns:p14="http://schemas.microsoft.com/office/powerpoint/2010/main" val="2842950066"/>
              </p:ext>
            </p:extLst>
          </p:nvPr>
        </p:nvGraphicFramePr>
        <p:xfrm>
          <a:off x="2008492" y="558133"/>
          <a:ext cx="6825936" cy="368759"/>
        </p:xfrm>
        <a:graphic>
          <a:graphicData uri="http://schemas.openxmlformats.org/drawingml/2006/table">
            <a:tbl>
              <a:tblPr firstRow="1" bandRow="1">
                <a:tableStyleId>{5C22544A-7EE6-4342-B048-85BDC9FD1C3A}</a:tableStyleId>
              </a:tblPr>
              <a:tblGrid>
                <a:gridCol w="284414">
                  <a:extLst>
                    <a:ext uri="{9D8B030D-6E8A-4147-A177-3AD203B41FA5}">
                      <a16:colId xmlns:a16="http://schemas.microsoft.com/office/drawing/2014/main" xmlns="" val="1440727259"/>
                    </a:ext>
                  </a:extLst>
                </a:gridCol>
                <a:gridCol w="284414">
                  <a:extLst>
                    <a:ext uri="{9D8B030D-6E8A-4147-A177-3AD203B41FA5}">
                      <a16:colId xmlns:a16="http://schemas.microsoft.com/office/drawing/2014/main" xmlns="" val="289476351"/>
                    </a:ext>
                  </a:extLst>
                </a:gridCol>
                <a:gridCol w="284414">
                  <a:extLst>
                    <a:ext uri="{9D8B030D-6E8A-4147-A177-3AD203B41FA5}">
                      <a16:colId xmlns:a16="http://schemas.microsoft.com/office/drawing/2014/main" xmlns="" val="3591308373"/>
                    </a:ext>
                  </a:extLst>
                </a:gridCol>
                <a:gridCol w="284414">
                  <a:extLst>
                    <a:ext uri="{9D8B030D-6E8A-4147-A177-3AD203B41FA5}">
                      <a16:colId xmlns:a16="http://schemas.microsoft.com/office/drawing/2014/main" xmlns="" val="3149707984"/>
                    </a:ext>
                  </a:extLst>
                </a:gridCol>
                <a:gridCol w="284414">
                  <a:extLst>
                    <a:ext uri="{9D8B030D-6E8A-4147-A177-3AD203B41FA5}">
                      <a16:colId xmlns:a16="http://schemas.microsoft.com/office/drawing/2014/main" xmlns="" val="2202859615"/>
                    </a:ext>
                  </a:extLst>
                </a:gridCol>
                <a:gridCol w="284414">
                  <a:extLst>
                    <a:ext uri="{9D8B030D-6E8A-4147-A177-3AD203B41FA5}">
                      <a16:colId xmlns:a16="http://schemas.microsoft.com/office/drawing/2014/main" xmlns="" val="3862409809"/>
                    </a:ext>
                  </a:extLst>
                </a:gridCol>
                <a:gridCol w="284414">
                  <a:extLst>
                    <a:ext uri="{9D8B030D-6E8A-4147-A177-3AD203B41FA5}">
                      <a16:colId xmlns:a16="http://schemas.microsoft.com/office/drawing/2014/main" xmlns="" val="2114203485"/>
                    </a:ext>
                  </a:extLst>
                </a:gridCol>
                <a:gridCol w="284414">
                  <a:extLst>
                    <a:ext uri="{9D8B030D-6E8A-4147-A177-3AD203B41FA5}">
                      <a16:colId xmlns:a16="http://schemas.microsoft.com/office/drawing/2014/main" xmlns="" val="1891930339"/>
                    </a:ext>
                  </a:extLst>
                </a:gridCol>
                <a:gridCol w="284414">
                  <a:extLst>
                    <a:ext uri="{9D8B030D-6E8A-4147-A177-3AD203B41FA5}">
                      <a16:colId xmlns:a16="http://schemas.microsoft.com/office/drawing/2014/main" xmlns="" val="1108568428"/>
                    </a:ext>
                  </a:extLst>
                </a:gridCol>
                <a:gridCol w="284414">
                  <a:extLst>
                    <a:ext uri="{9D8B030D-6E8A-4147-A177-3AD203B41FA5}">
                      <a16:colId xmlns:a16="http://schemas.microsoft.com/office/drawing/2014/main" xmlns="" val="4204383758"/>
                    </a:ext>
                  </a:extLst>
                </a:gridCol>
                <a:gridCol w="284414">
                  <a:extLst>
                    <a:ext uri="{9D8B030D-6E8A-4147-A177-3AD203B41FA5}">
                      <a16:colId xmlns:a16="http://schemas.microsoft.com/office/drawing/2014/main" xmlns="" val="1145331156"/>
                    </a:ext>
                  </a:extLst>
                </a:gridCol>
                <a:gridCol w="284414">
                  <a:extLst>
                    <a:ext uri="{9D8B030D-6E8A-4147-A177-3AD203B41FA5}">
                      <a16:colId xmlns:a16="http://schemas.microsoft.com/office/drawing/2014/main" xmlns="" val="2165439234"/>
                    </a:ext>
                  </a:extLst>
                </a:gridCol>
                <a:gridCol w="284414">
                  <a:extLst>
                    <a:ext uri="{9D8B030D-6E8A-4147-A177-3AD203B41FA5}">
                      <a16:colId xmlns:a16="http://schemas.microsoft.com/office/drawing/2014/main" xmlns="" val="1412792498"/>
                    </a:ext>
                  </a:extLst>
                </a:gridCol>
                <a:gridCol w="284414">
                  <a:extLst>
                    <a:ext uri="{9D8B030D-6E8A-4147-A177-3AD203B41FA5}">
                      <a16:colId xmlns:a16="http://schemas.microsoft.com/office/drawing/2014/main" xmlns="" val="4192331142"/>
                    </a:ext>
                  </a:extLst>
                </a:gridCol>
                <a:gridCol w="284414">
                  <a:extLst>
                    <a:ext uri="{9D8B030D-6E8A-4147-A177-3AD203B41FA5}">
                      <a16:colId xmlns:a16="http://schemas.microsoft.com/office/drawing/2014/main" xmlns="" val="3442909465"/>
                    </a:ext>
                  </a:extLst>
                </a:gridCol>
                <a:gridCol w="284414">
                  <a:extLst>
                    <a:ext uri="{9D8B030D-6E8A-4147-A177-3AD203B41FA5}">
                      <a16:colId xmlns:a16="http://schemas.microsoft.com/office/drawing/2014/main" xmlns="" val="4181126027"/>
                    </a:ext>
                  </a:extLst>
                </a:gridCol>
                <a:gridCol w="284414">
                  <a:extLst>
                    <a:ext uri="{9D8B030D-6E8A-4147-A177-3AD203B41FA5}">
                      <a16:colId xmlns:a16="http://schemas.microsoft.com/office/drawing/2014/main" xmlns="" val="1009701944"/>
                    </a:ext>
                  </a:extLst>
                </a:gridCol>
                <a:gridCol w="284414">
                  <a:extLst>
                    <a:ext uri="{9D8B030D-6E8A-4147-A177-3AD203B41FA5}">
                      <a16:colId xmlns:a16="http://schemas.microsoft.com/office/drawing/2014/main" xmlns="" val="2799056566"/>
                    </a:ext>
                  </a:extLst>
                </a:gridCol>
                <a:gridCol w="284414">
                  <a:extLst>
                    <a:ext uri="{9D8B030D-6E8A-4147-A177-3AD203B41FA5}">
                      <a16:colId xmlns:a16="http://schemas.microsoft.com/office/drawing/2014/main" xmlns="" val="3397481324"/>
                    </a:ext>
                  </a:extLst>
                </a:gridCol>
                <a:gridCol w="284414">
                  <a:extLst>
                    <a:ext uri="{9D8B030D-6E8A-4147-A177-3AD203B41FA5}">
                      <a16:colId xmlns:a16="http://schemas.microsoft.com/office/drawing/2014/main" xmlns="" val="2735424897"/>
                    </a:ext>
                  </a:extLst>
                </a:gridCol>
                <a:gridCol w="284414">
                  <a:extLst>
                    <a:ext uri="{9D8B030D-6E8A-4147-A177-3AD203B41FA5}">
                      <a16:colId xmlns:a16="http://schemas.microsoft.com/office/drawing/2014/main" xmlns="" val="3817997467"/>
                    </a:ext>
                  </a:extLst>
                </a:gridCol>
                <a:gridCol w="284414">
                  <a:extLst>
                    <a:ext uri="{9D8B030D-6E8A-4147-A177-3AD203B41FA5}">
                      <a16:colId xmlns:a16="http://schemas.microsoft.com/office/drawing/2014/main" xmlns="" val="3362839860"/>
                    </a:ext>
                  </a:extLst>
                </a:gridCol>
                <a:gridCol w="284414">
                  <a:extLst>
                    <a:ext uri="{9D8B030D-6E8A-4147-A177-3AD203B41FA5}">
                      <a16:colId xmlns:a16="http://schemas.microsoft.com/office/drawing/2014/main" xmlns="" val="2670650531"/>
                    </a:ext>
                  </a:extLst>
                </a:gridCol>
                <a:gridCol w="284414">
                  <a:extLst>
                    <a:ext uri="{9D8B030D-6E8A-4147-A177-3AD203B41FA5}">
                      <a16:colId xmlns:a16="http://schemas.microsoft.com/office/drawing/2014/main" xmlns="" val="2209055223"/>
                    </a:ext>
                  </a:extLst>
                </a:gridCol>
              </a:tblGrid>
              <a:tr h="180359">
                <a:tc gridSpan="12">
                  <a:txBody>
                    <a:bodyPr/>
                    <a:lstStyle/>
                    <a:p>
                      <a:pPr algn="ctr"/>
                      <a:r>
                        <a:rPr lang="en-US" sz="1000" dirty="0"/>
                        <a:t>2021</a:t>
                      </a:r>
                      <a:endParaRPr lang="en-NZ" sz="1000" dirty="0"/>
                    </a:p>
                  </a:txBody>
                  <a:tcPr marL="18000" marR="18000" marT="18000" marB="18000" anchor="ct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gridSpan="12">
                  <a:txBody>
                    <a:bodyPr/>
                    <a:lstStyle/>
                    <a:p>
                      <a:pPr algn="ctr"/>
                      <a:r>
                        <a:rPr lang="en-US" sz="1000" dirty="0"/>
                        <a:t>2022</a:t>
                      </a:r>
                      <a:endParaRPr lang="en-NZ" sz="1000" dirty="0"/>
                    </a:p>
                  </a:txBody>
                  <a:tcPr marL="18000" marR="18000" marT="18000" marB="18000" anchor="ct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xmlns="" val="1197277034"/>
                  </a:ext>
                </a:extLst>
              </a:tr>
              <a:tr h="180359">
                <a:tc>
                  <a:txBody>
                    <a:bodyPr/>
                    <a:lstStyle/>
                    <a:p>
                      <a:pPr algn="ctr"/>
                      <a:r>
                        <a:rPr lang="en-US" sz="800" dirty="0"/>
                        <a:t>Jan</a:t>
                      </a:r>
                      <a:endParaRPr lang="en-NZ" sz="800" dirty="0"/>
                    </a:p>
                  </a:txBody>
                  <a:tcPr marL="18000" marR="18000" marT="18000" marB="18000" anchor="ctr"/>
                </a:tc>
                <a:tc>
                  <a:txBody>
                    <a:bodyPr/>
                    <a:lstStyle/>
                    <a:p>
                      <a:pPr algn="ctr"/>
                      <a:r>
                        <a:rPr lang="en-US" sz="800" dirty="0"/>
                        <a:t>Feb</a:t>
                      </a:r>
                      <a:endParaRPr lang="en-NZ" sz="800" dirty="0"/>
                    </a:p>
                  </a:txBody>
                  <a:tcPr marL="18000" marR="18000" marT="18000" marB="18000" anchor="ctr"/>
                </a:tc>
                <a:tc>
                  <a:txBody>
                    <a:bodyPr/>
                    <a:lstStyle/>
                    <a:p>
                      <a:pPr algn="ctr"/>
                      <a:r>
                        <a:rPr lang="en-US" sz="800" dirty="0"/>
                        <a:t>Mar</a:t>
                      </a:r>
                      <a:endParaRPr lang="en-NZ" sz="800" dirty="0"/>
                    </a:p>
                  </a:txBody>
                  <a:tcPr marL="18000" marR="18000" marT="18000" marB="18000" anchor="ctr"/>
                </a:tc>
                <a:tc>
                  <a:txBody>
                    <a:bodyPr/>
                    <a:lstStyle/>
                    <a:p>
                      <a:pPr algn="ctr"/>
                      <a:r>
                        <a:rPr lang="en-US" sz="800" dirty="0"/>
                        <a:t>Apr</a:t>
                      </a:r>
                      <a:endParaRPr lang="en-NZ" sz="800" dirty="0"/>
                    </a:p>
                  </a:txBody>
                  <a:tcPr marL="18000" marR="18000" marT="18000" marB="18000" anchor="ctr"/>
                </a:tc>
                <a:tc>
                  <a:txBody>
                    <a:bodyPr/>
                    <a:lstStyle/>
                    <a:p>
                      <a:pPr algn="ctr"/>
                      <a:r>
                        <a:rPr lang="en-US" sz="800" dirty="0"/>
                        <a:t>May</a:t>
                      </a:r>
                      <a:endParaRPr lang="en-NZ" sz="800" dirty="0"/>
                    </a:p>
                  </a:txBody>
                  <a:tcPr marL="18000" marR="18000" marT="18000" marB="18000" anchor="ctr"/>
                </a:tc>
                <a:tc>
                  <a:txBody>
                    <a:bodyPr/>
                    <a:lstStyle/>
                    <a:p>
                      <a:pPr algn="ctr"/>
                      <a:r>
                        <a:rPr lang="en-US" sz="800" dirty="0"/>
                        <a:t>Jun</a:t>
                      </a:r>
                      <a:endParaRPr lang="en-NZ" sz="800" dirty="0"/>
                    </a:p>
                  </a:txBody>
                  <a:tcPr marL="18000" marR="18000" marT="18000" marB="18000" anchor="ctr"/>
                </a:tc>
                <a:tc>
                  <a:txBody>
                    <a:bodyPr/>
                    <a:lstStyle/>
                    <a:p>
                      <a:pPr algn="ctr"/>
                      <a:r>
                        <a:rPr lang="en-US" sz="800" dirty="0"/>
                        <a:t>Jul</a:t>
                      </a:r>
                      <a:endParaRPr lang="en-NZ" sz="800" dirty="0"/>
                    </a:p>
                  </a:txBody>
                  <a:tcPr marL="18000" marR="18000" marT="18000" marB="18000" anchor="ctr"/>
                </a:tc>
                <a:tc>
                  <a:txBody>
                    <a:bodyPr/>
                    <a:lstStyle/>
                    <a:p>
                      <a:pPr algn="ctr"/>
                      <a:r>
                        <a:rPr lang="en-US" sz="800" dirty="0"/>
                        <a:t>Aug</a:t>
                      </a:r>
                      <a:endParaRPr lang="en-NZ" sz="800" dirty="0"/>
                    </a:p>
                  </a:txBody>
                  <a:tcPr marL="18000" marR="18000" marT="18000" marB="18000" anchor="ctr"/>
                </a:tc>
                <a:tc>
                  <a:txBody>
                    <a:bodyPr/>
                    <a:lstStyle/>
                    <a:p>
                      <a:pPr algn="ctr"/>
                      <a:r>
                        <a:rPr lang="en-US" sz="800" dirty="0"/>
                        <a:t>Sep</a:t>
                      </a:r>
                      <a:endParaRPr lang="en-NZ" sz="800" dirty="0"/>
                    </a:p>
                  </a:txBody>
                  <a:tcPr marL="18000" marR="18000" marT="18000" marB="18000" anchor="ctr"/>
                </a:tc>
                <a:tc>
                  <a:txBody>
                    <a:bodyPr/>
                    <a:lstStyle/>
                    <a:p>
                      <a:pPr algn="ctr"/>
                      <a:r>
                        <a:rPr lang="en-US" sz="800" dirty="0"/>
                        <a:t>Oct</a:t>
                      </a:r>
                      <a:endParaRPr lang="en-NZ" sz="800" dirty="0"/>
                    </a:p>
                  </a:txBody>
                  <a:tcPr marL="18000" marR="18000" marT="18000" marB="18000" anchor="ctr"/>
                </a:tc>
                <a:tc>
                  <a:txBody>
                    <a:bodyPr/>
                    <a:lstStyle/>
                    <a:p>
                      <a:pPr algn="ctr"/>
                      <a:r>
                        <a:rPr lang="en-US" sz="800" dirty="0"/>
                        <a:t>Nov</a:t>
                      </a:r>
                      <a:endParaRPr lang="en-NZ" sz="800" dirty="0"/>
                    </a:p>
                  </a:txBody>
                  <a:tcPr marL="18000" marR="18000" marT="18000" marB="18000" anchor="ctr"/>
                </a:tc>
                <a:tc>
                  <a:txBody>
                    <a:bodyPr/>
                    <a:lstStyle/>
                    <a:p>
                      <a:pPr algn="ctr"/>
                      <a:r>
                        <a:rPr lang="en-US" sz="800" dirty="0"/>
                        <a:t>Dec</a:t>
                      </a:r>
                      <a:endParaRPr lang="en-NZ" sz="800" dirty="0"/>
                    </a:p>
                  </a:txBody>
                  <a:tcPr marL="18000" marR="18000" marT="18000" marB="18000" anchor="ctr"/>
                </a:tc>
                <a:tc>
                  <a:txBody>
                    <a:bodyPr/>
                    <a:lstStyle/>
                    <a:p>
                      <a:pPr algn="ctr"/>
                      <a:r>
                        <a:rPr lang="en-US" sz="800" dirty="0"/>
                        <a:t>Jan</a:t>
                      </a:r>
                      <a:endParaRPr lang="en-NZ" sz="800" dirty="0"/>
                    </a:p>
                  </a:txBody>
                  <a:tcPr marL="18000" marR="18000" marT="18000" marB="18000" anchor="ctr"/>
                </a:tc>
                <a:tc>
                  <a:txBody>
                    <a:bodyPr/>
                    <a:lstStyle/>
                    <a:p>
                      <a:pPr algn="ctr"/>
                      <a:r>
                        <a:rPr lang="en-US" sz="800" dirty="0"/>
                        <a:t>Feb</a:t>
                      </a:r>
                      <a:endParaRPr lang="en-NZ" sz="800" dirty="0"/>
                    </a:p>
                  </a:txBody>
                  <a:tcPr marL="18000" marR="18000" marT="18000" marB="18000" anchor="ctr"/>
                </a:tc>
                <a:tc>
                  <a:txBody>
                    <a:bodyPr/>
                    <a:lstStyle/>
                    <a:p>
                      <a:pPr algn="ctr"/>
                      <a:r>
                        <a:rPr lang="en-US" sz="800" dirty="0"/>
                        <a:t>Mar</a:t>
                      </a:r>
                      <a:endParaRPr lang="en-NZ" sz="800" dirty="0"/>
                    </a:p>
                  </a:txBody>
                  <a:tcPr marL="18000" marR="18000" marT="18000" marB="18000" anchor="ctr"/>
                </a:tc>
                <a:tc>
                  <a:txBody>
                    <a:bodyPr/>
                    <a:lstStyle/>
                    <a:p>
                      <a:pPr algn="ctr"/>
                      <a:r>
                        <a:rPr lang="en-US" sz="800" dirty="0"/>
                        <a:t>Apr</a:t>
                      </a:r>
                      <a:endParaRPr lang="en-NZ" sz="800" dirty="0"/>
                    </a:p>
                  </a:txBody>
                  <a:tcPr marL="18000" marR="18000" marT="18000" marB="18000" anchor="ctr"/>
                </a:tc>
                <a:tc>
                  <a:txBody>
                    <a:bodyPr/>
                    <a:lstStyle/>
                    <a:p>
                      <a:pPr algn="ctr"/>
                      <a:r>
                        <a:rPr lang="en-US" sz="800" dirty="0"/>
                        <a:t>May</a:t>
                      </a:r>
                      <a:endParaRPr lang="en-NZ" sz="800" dirty="0"/>
                    </a:p>
                  </a:txBody>
                  <a:tcPr marL="18000" marR="18000" marT="18000" marB="18000" anchor="ctr"/>
                </a:tc>
                <a:tc>
                  <a:txBody>
                    <a:bodyPr/>
                    <a:lstStyle/>
                    <a:p>
                      <a:pPr algn="ctr"/>
                      <a:r>
                        <a:rPr lang="en-US" sz="800" dirty="0"/>
                        <a:t>Jun</a:t>
                      </a:r>
                      <a:endParaRPr lang="en-NZ" sz="800" dirty="0"/>
                    </a:p>
                  </a:txBody>
                  <a:tcPr marL="18000" marR="18000" marT="18000" marB="18000" anchor="ctr"/>
                </a:tc>
                <a:tc>
                  <a:txBody>
                    <a:bodyPr/>
                    <a:lstStyle/>
                    <a:p>
                      <a:pPr algn="ctr"/>
                      <a:r>
                        <a:rPr lang="en-US" sz="800" dirty="0"/>
                        <a:t>Jul</a:t>
                      </a:r>
                      <a:endParaRPr lang="en-NZ" sz="800" dirty="0"/>
                    </a:p>
                  </a:txBody>
                  <a:tcPr marL="18000" marR="18000" marT="18000" marB="18000" anchor="ctr"/>
                </a:tc>
                <a:tc>
                  <a:txBody>
                    <a:bodyPr/>
                    <a:lstStyle/>
                    <a:p>
                      <a:pPr algn="ctr"/>
                      <a:r>
                        <a:rPr lang="en-US" sz="800" dirty="0"/>
                        <a:t>Aug</a:t>
                      </a:r>
                      <a:endParaRPr lang="en-NZ" sz="800" dirty="0"/>
                    </a:p>
                  </a:txBody>
                  <a:tcPr marL="18000" marR="18000" marT="18000" marB="18000" anchor="ctr"/>
                </a:tc>
                <a:tc>
                  <a:txBody>
                    <a:bodyPr/>
                    <a:lstStyle/>
                    <a:p>
                      <a:pPr algn="ctr"/>
                      <a:r>
                        <a:rPr lang="en-US" sz="800" dirty="0"/>
                        <a:t>Sep</a:t>
                      </a:r>
                      <a:endParaRPr lang="en-NZ" sz="800" dirty="0"/>
                    </a:p>
                  </a:txBody>
                  <a:tcPr marL="18000" marR="18000" marT="18000" marB="18000" anchor="ctr"/>
                </a:tc>
                <a:tc>
                  <a:txBody>
                    <a:bodyPr/>
                    <a:lstStyle/>
                    <a:p>
                      <a:pPr algn="ctr"/>
                      <a:r>
                        <a:rPr lang="en-US" sz="800" dirty="0"/>
                        <a:t>Oct</a:t>
                      </a:r>
                      <a:endParaRPr lang="en-NZ" sz="800" dirty="0"/>
                    </a:p>
                  </a:txBody>
                  <a:tcPr marL="18000" marR="18000" marT="18000" marB="18000" anchor="ctr"/>
                </a:tc>
                <a:tc>
                  <a:txBody>
                    <a:bodyPr/>
                    <a:lstStyle/>
                    <a:p>
                      <a:pPr algn="ctr"/>
                      <a:r>
                        <a:rPr lang="en-US" sz="800" dirty="0"/>
                        <a:t>Nov</a:t>
                      </a:r>
                      <a:endParaRPr lang="en-NZ" sz="800" dirty="0"/>
                    </a:p>
                  </a:txBody>
                  <a:tcPr marL="18000" marR="18000" marT="18000" marB="18000" anchor="ctr"/>
                </a:tc>
                <a:tc>
                  <a:txBody>
                    <a:bodyPr/>
                    <a:lstStyle/>
                    <a:p>
                      <a:pPr algn="ctr"/>
                      <a:r>
                        <a:rPr lang="en-US" sz="800" dirty="0"/>
                        <a:t>Dec</a:t>
                      </a:r>
                      <a:endParaRPr lang="en-NZ" sz="800" dirty="0"/>
                    </a:p>
                  </a:txBody>
                  <a:tcPr marL="18000" marR="18000" marT="18000" marB="18000" anchor="ctr"/>
                </a:tc>
                <a:extLst>
                  <a:ext uri="{0D108BD9-81ED-4DB2-BD59-A6C34878D82A}">
                    <a16:rowId xmlns:a16="http://schemas.microsoft.com/office/drawing/2014/main" xmlns="" val="950257132"/>
                  </a:ext>
                </a:extLst>
              </a:tr>
            </a:tbl>
          </a:graphicData>
        </a:graphic>
      </p:graphicFrame>
      <p:cxnSp>
        <p:nvCxnSpPr>
          <p:cNvPr id="79" name="Straight Connector 78">
            <a:extLst>
              <a:ext uri="{FF2B5EF4-FFF2-40B4-BE49-F238E27FC236}">
                <a16:creationId xmlns:a16="http://schemas.microsoft.com/office/drawing/2014/main" xmlns="" id="{C2B0480F-8565-41AC-A14A-D0338F2A0296}"/>
              </a:ext>
            </a:extLst>
          </p:cNvPr>
          <p:cNvCxnSpPr>
            <a:cxnSpLocks/>
          </p:cNvCxnSpPr>
          <p:nvPr/>
        </p:nvCxnSpPr>
        <p:spPr>
          <a:xfrm>
            <a:off x="8821391" y="898328"/>
            <a:ext cx="30061" cy="3564551"/>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xmlns="" id="{7E526CA4-B83F-4960-986A-082B0C3FB408}"/>
              </a:ext>
            </a:extLst>
          </p:cNvPr>
          <p:cNvSpPr/>
          <p:nvPr/>
        </p:nvSpPr>
        <p:spPr>
          <a:xfrm>
            <a:off x="431624" y="1241974"/>
            <a:ext cx="148705" cy="14623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80" name="TextBox 79">
            <a:extLst>
              <a:ext uri="{FF2B5EF4-FFF2-40B4-BE49-F238E27FC236}">
                <a16:creationId xmlns:a16="http://schemas.microsoft.com/office/drawing/2014/main" xmlns="" id="{B53798FC-C49A-4F65-AD8E-0EA7ED564109}"/>
              </a:ext>
            </a:extLst>
          </p:cNvPr>
          <p:cNvSpPr txBox="1"/>
          <p:nvPr/>
        </p:nvSpPr>
        <p:spPr>
          <a:xfrm rot="16200000">
            <a:off x="-465070" y="1768536"/>
            <a:ext cx="1449036" cy="369332"/>
          </a:xfrm>
          <a:prstGeom prst="rect">
            <a:avLst/>
          </a:prstGeom>
          <a:noFill/>
        </p:spPr>
        <p:txBody>
          <a:bodyPr wrap="square" lIns="68580" tIns="34290" rIns="68580" bIns="34290" rtlCol="0">
            <a:spAutoFit/>
          </a:bodyPr>
          <a:lstStyle/>
          <a:p>
            <a:pPr algn="ctr"/>
            <a:r>
              <a:rPr lang="en-NZ" sz="800" b="1" dirty="0"/>
              <a:t>STAGE ONE</a:t>
            </a:r>
            <a:r>
              <a:rPr lang="en-NZ" sz="900" b="1" dirty="0"/>
              <a:t> </a:t>
            </a:r>
            <a:br>
              <a:rPr lang="en-NZ" sz="900" b="1" dirty="0"/>
            </a:br>
            <a:r>
              <a:rPr lang="en-NZ" sz="1050" b="1" dirty="0"/>
              <a:t>INDOOR PLAN</a:t>
            </a:r>
            <a:endParaRPr lang="en-NZ" sz="900" b="1" dirty="0"/>
          </a:p>
        </p:txBody>
      </p:sp>
      <p:sp>
        <p:nvSpPr>
          <p:cNvPr id="82" name="TextBox 81">
            <a:extLst>
              <a:ext uri="{FF2B5EF4-FFF2-40B4-BE49-F238E27FC236}">
                <a16:creationId xmlns:a16="http://schemas.microsoft.com/office/drawing/2014/main" xmlns="" id="{A27B64A0-08B9-4308-8F8A-3187A68F2439}"/>
              </a:ext>
            </a:extLst>
          </p:cNvPr>
          <p:cNvSpPr txBox="1"/>
          <p:nvPr/>
        </p:nvSpPr>
        <p:spPr>
          <a:xfrm rot="16200000">
            <a:off x="-465070" y="3522982"/>
            <a:ext cx="1449036" cy="346249"/>
          </a:xfrm>
          <a:prstGeom prst="rect">
            <a:avLst/>
          </a:prstGeom>
          <a:noFill/>
        </p:spPr>
        <p:txBody>
          <a:bodyPr wrap="square" lIns="68580" tIns="34290" rIns="68580" bIns="34290" rtlCol="0">
            <a:spAutoFit/>
          </a:bodyPr>
          <a:lstStyle/>
          <a:p>
            <a:pPr algn="ctr"/>
            <a:r>
              <a:rPr lang="en-NZ" sz="800" b="1" dirty="0"/>
              <a:t>STAGE TWO</a:t>
            </a:r>
            <a:r>
              <a:rPr lang="en-NZ" sz="900" b="1" dirty="0"/>
              <a:t/>
            </a:r>
            <a:br>
              <a:rPr lang="en-NZ" sz="900" b="1" dirty="0"/>
            </a:br>
            <a:r>
              <a:rPr lang="en-NZ" sz="1000" b="1" dirty="0"/>
              <a:t>PAVILION PLAN</a:t>
            </a:r>
            <a:endParaRPr lang="en-NZ" sz="900" b="1" dirty="0"/>
          </a:p>
        </p:txBody>
      </p:sp>
      <p:sp>
        <p:nvSpPr>
          <p:cNvPr id="89" name="TextBox 88">
            <a:extLst>
              <a:ext uri="{FF2B5EF4-FFF2-40B4-BE49-F238E27FC236}">
                <a16:creationId xmlns:a16="http://schemas.microsoft.com/office/drawing/2014/main" xmlns="" id="{47FDC1DF-4FF5-48E2-B6D5-6BB3AD351864}"/>
              </a:ext>
            </a:extLst>
          </p:cNvPr>
          <p:cNvSpPr txBox="1"/>
          <p:nvPr/>
        </p:nvSpPr>
        <p:spPr>
          <a:xfrm>
            <a:off x="561071" y="2941989"/>
            <a:ext cx="1472697" cy="207749"/>
          </a:xfrm>
          <a:prstGeom prst="rect">
            <a:avLst/>
          </a:prstGeom>
          <a:noFill/>
        </p:spPr>
        <p:txBody>
          <a:bodyPr wrap="square" lIns="68580" tIns="34290" rIns="68580" bIns="34290" rtlCol="0">
            <a:spAutoFit/>
          </a:bodyPr>
          <a:lstStyle/>
          <a:p>
            <a:pPr algn="r"/>
            <a:r>
              <a:rPr lang="en-NZ" sz="900" dirty="0"/>
              <a:t>Pavilion Re-Design Plan</a:t>
            </a:r>
          </a:p>
        </p:txBody>
      </p:sp>
      <p:sp>
        <p:nvSpPr>
          <p:cNvPr id="90" name="TextBox 89">
            <a:extLst>
              <a:ext uri="{FF2B5EF4-FFF2-40B4-BE49-F238E27FC236}">
                <a16:creationId xmlns:a16="http://schemas.microsoft.com/office/drawing/2014/main" xmlns="" id="{7D8B009D-9861-4F76-9C85-5E81F482CD2A}"/>
              </a:ext>
            </a:extLst>
          </p:cNvPr>
          <p:cNvSpPr txBox="1"/>
          <p:nvPr/>
        </p:nvSpPr>
        <p:spPr>
          <a:xfrm>
            <a:off x="510003" y="3202422"/>
            <a:ext cx="1530910" cy="207749"/>
          </a:xfrm>
          <a:prstGeom prst="rect">
            <a:avLst/>
          </a:prstGeom>
          <a:noFill/>
        </p:spPr>
        <p:txBody>
          <a:bodyPr wrap="square" lIns="68580" tIns="34290" rIns="68580" bIns="34290" rtlCol="0">
            <a:spAutoFit/>
          </a:bodyPr>
          <a:lstStyle/>
          <a:p>
            <a:pPr algn="r"/>
            <a:r>
              <a:rPr lang="en-NZ" sz="900" dirty="0"/>
              <a:t>Pavilion Structural Upgrade</a:t>
            </a:r>
          </a:p>
        </p:txBody>
      </p:sp>
      <p:sp>
        <p:nvSpPr>
          <p:cNvPr id="91" name="Arrow: Chevron 90">
            <a:extLst>
              <a:ext uri="{FF2B5EF4-FFF2-40B4-BE49-F238E27FC236}">
                <a16:creationId xmlns:a16="http://schemas.microsoft.com/office/drawing/2014/main" xmlns="" id="{6F246C75-3C4C-4769-B2D7-27AC26B1739C}"/>
              </a:ext>
            </a:extLst>
          </p:cNvPr>
          <p:cNvSpPr/>
          <p:nvPr/>
        </p:nvSpPr>
        <p:spPr>
          <a:xfrm>
            <a:off x="2039071" y="2917321"/>
            <a:ext cx="2234853" cy="237476"/>
          </a:xfrm>
          <a:prstGeom prst="chevron">
            <a:avLst>
              <a:gd name="adj" fmla="val 29858"/>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Architectural plans &amp; final design</a:t>
            </a:r>
          </a:p>
        </p:txBody>
      </p:sp>
      <p:sp>
        <p:nvSpPr>
          <p:cNvPr id="92" name="Arrow: Chevron 91">
            <a:extLst>
              <a:ext uri="{FF2B5EF4-FFF2-40B4-BE49-F238E27FC236}">
                <a16:creationId xmlns:a16="http://schemas.microsoft.com/office/drawing/2014/main" xmlns="" id="{14594EAB-831F-456A-900E-B0E0EA671C0F}"/>
              </a:ext>
            </a:extLst>
          </p:cNvPr>
          <p:cNvSpPr/>
          <p:nvPr/>
        </p:nvSpPr>
        <p:spPr>
          <a:xfrm>
            <a:off x="2045071" y="3175402"/>
            <a:ext cx="2234853" cy="240124"/>
          </a:xfrm>
          <a:prstGeom prst="chevron">
            <a:avLst>
              <a:gd name="adj" fmla="val 29858"/>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rPr>
              <a:t>Structural engineer plans &amp; final design</a:t>
            </a:r>
          </a:p>
        </p:txBody>
      </p:sp>
      <p:sp>
        <p:nvSpPr>
          <p:cNvPr id="93" name="Arrow: Chevron 92">
            <a:extLst>
              <a:ext uri="{FF2B5EF4-FFF2-40B4-BE49-F238E27FC236}">
                <a16:creationId xmlns:a16="http://schemas.microsoft.com/office/drawing/2014/main" xmlns="" id="{22784B35-8A56-495C-BC4B-1823E0EFD966}"/>
              </a:ext>
            </a:extLst>
          </p:cNvPr>
          <p:cNvSpPr/>
          <p:nvPr/>
        </p:nvSpPr>
        <p:spPr>
          <a:xfrm>
            <a:off x="2595305" y="3436904"/>
            <a:ext cx="3694365" cy="250444"/>
          </a:xfrm>
          <a:prstGeom prst="chevron">
            <a:avLst>
              <a:gd name="adj" fmla="val 29858"/>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Quotes, QS, final pricing &amp; consent</a:t>
            </a:r>
          </a:p>
        </p:txBody>
      </p:sp>
      <p:sp>
        <p:nvSpPr>
          <p:cNvPr id="94" name="TextBox 93">
            <a:extLst>
              <a:ext uri="{FF2B5EF4-FFF2-40B4-BE49-F238E27FC236}">
                <a16:creationId xmlns:a16="http://schemas.microsoft.com/office/drawing/2014/main" xmlns="" id="{13D81604-107C-4EA2-9C71-FDF0AB3B11B7}"/>
              </a:ext>
            </a:extLst>
          </p:cNvPr>
          <p:cNvSpPr txBox="1"/>
          <p:nvPr/>
        </p:nvSpPr>
        <p:spPr>
          <a:xfrm>
            <a:off x="476435" y="3454512"/>
            <a:ext cx="1564478" cy="207749"/>
          </a:xfrm>
          <a:prstGeom prst="rect">
            <a:avLst/>
          </a:prstGeom>
          <a:noFill/>
        </p:spPr>
        <p:txBody>
          <a:bodyPr wrap="square" lIns="68580" tIns="34290" rIns="68580" bIns="34290" rtlCol="0">
            <a:spAutoFit/>
          </a:bodyPr>
          <a:lstStyle/>
          <a:p>
            <a:pPr algn="r"/>
            <a:r>
              <a:rPr lang="en-NZ" sz="900" dirty="0"/>
              <a:t>Pavilion Final Design &amp; Quotes</a:t>
            </a:r>
          </a:p>
        </p:txBody>
      </p:sp>
      <p:sp>
        <p:nvSpPr>
          <p:cNvPr id="95" name="TextBox 94">
            <a:extLst>
              <a:ext uri="{FF2B5EF4-FFF2-40B4-BE49-F238E27FC236}">
                <a16:creationId xmlns:a16="http://schemas.microsoft.com/office/drawing/2014/main" xmlns="" id="{376C23DA-57C1-4446-9087-EF686A3BCE1E}"/>
              </a:ext>
            </a:extLst>
          </p:cNvPr>
          <p:cNvSpPr txBox="1"/>
          <p:nvPr/>
        </p:nvSpPr>
        <p:spPr>
          <a:xfrm>
            <a:off x="573024" y="3995066"/>
            <a:ext cx="1472694" cy="207749"/>
          </a:xfrm>
          <a:prstGeom prst="rect">
            <a:avLst/>
          </a:prstGeom>
          <a:noFill/>
        </p:spPr>
        <p:txBody>
          <a:bodyPr wrap="square" lIns="68580" tIns="34290" rIns="68580" bIns="34290" rtlCol="0">
            <a:spAutoFit/>
          </a:bodyPr>
          <a:lstStyle/>
          <a:p>
            <a:pPr algn="r"/>
            <a:r>
              <a:rPr lang="en-NZ" sz="900" b="1" dirty="0"/>
              <a:t>Pavilion Upgrade Build </a:t>
            </a:r>
          </a:p>
        </p:txBody>
      </p:sp>
      <p:sp>
        <p:nvSpPr>
          <p:cNvPr id="96" name="TextBox 95">
            <a:extLst>
              <a:ext uri="{FF2B5EF4-FFF2-40B4-BE49-F238E27FC236}">
                <a16:creationId xmlns:a16="http://schemas.microsoft.com/office/drawing/2014/main" xmlns="" id="{6CE286BE-D1FD-47BA-8A24-286687647646}"/>
              </a:ext>
            </a:extLst>
          </p:cNvPr>
          <p:cNvSpPr txBox="1"/>
          <p:nvPr/>
        </p:nvSpPr>
        <p:spPr>
          <a:xfrm>
            <a:off x="573024" y="3719169"/>
            <a:ext cx="1472695" cy="207749"/>
          </a:xfrm>
          <a:prstGeom prst="rect">
            <a:avLst/>
          </a:prstGeom>
          <a:noFill/>
        </p:spPr>
        <p:txBody>
          <a:bodyPr wrap="square" lIns="68580" tIns="34290" rIns="68580" bIns="34290" rtlCol="0">
            <a:spAutoFit/>
          </a:bodyPr>
          <a:lstStyle/>
          <a:p>
            <a:pPr algn="r"/>
            <a:r>
              <a:rPr lang="en-NZ" sz="900" dirty="0"/>
              <a:t>Pavilion Fundraising Plan</a:t>
            </a:r>
          </a:p>
        </p:txBody>
      </p:sp>
      <p:sp>
        <p:nvSpPr>
          <p:cNvPr id="99" name="Arrow: Chevron 98">
            <a:extLst>
              <a:ext uri="{FF2B5EF4-FFF2-40B4-BE49-F238E27FC236}">
                <a16:creationId xmlns:a16="http://schemas.microsoft.com/office/drawing/2014/main" xmlns="" id="{9996D6D7-CB08-409E-AAC9-5AD75CDED6A2}"/>
              </a:ext>
            </a:extLst>
          </p:cNvPr>
          <p:cNvSpPr/>
          <p:nvPr/>
        </p:nvSpPr>
        <p:spPr>
          <a:xfrm>
            <a:off x="6019800" y="3977142"/>
            <a:ext cx="2319204" cy="237476"/>
          </a:xfrm>
          <a:prstGeom prst="chevron">
            <a:avLst>
              <a:gd name="adj" fmla="val 29858"/>
            </a:avLst>
          </a:prstGeom>
          <a:solidFill>
            <a:srgbClr val="FF93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chemeClr val="tx1"/>
                </a:solidFill>
              </a:rPr>
              <a:t>PAVILION UPGRADE BUILD</a:t>
            </a:r>
            <a:endParaRPr lang="en-NZ" sz="800" b="1" dirty="0">
              <a:solidFill>
                <a:schemeClr val="tx1"/>
              </a:solidFill>
            </a:endParaRPr>
          </a:p>
        </p:txBody>
      </p:sp>
      <p:sp>
        <p:nvSpPr>
          <p:cNvPr id="100" name="Arrow: Chevron 99">
            <a:extLst>
              <a:ext uri="{FF2B5EF4-FFF2-40B4-BE49-F238E27FC236}">
                <a16:creationId xmlns:a16="http://schemas.microsoft.com/office/drawing/2014/main" xmlns="" id="{F54260D9-7A56-4D5E-A6CA-84026849D59A}"/>
              </a:ext>
            </a:extLst>
          </p:cNvPr>
          <p:cNvSpPr/>
          <p:nvPr/>
        </p:nvSpPr>
        <p:spPr>
          <a:xfrm>
            <a:off x="5710506" y="4235336"/>
            <a:ext cx="3140945" cy="240124"/>
          </a:xfrm>
          <a:prstGeom prst="chevron">
            <a:avLst>
              <a:gd name="adj" fmla="val 29858"/>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New operating model developed &amp; implemented</a:t>
            </a:r>
          </a:p>
        </p:txBody>
      </p:sp>
      <p:sp>
        <p:nvSpPr>
          <p:cNvPr id="101" name="Left Brace 100">
            <a:extLst>
              <a:ext uri="{FF2B5EF4-FFF2-40B4-BE49-F238E27FC236}">
                <a16:creationId xmlns:a16="http://schemas.microsoft.com/office/drawing/2014/main" xmlns="" id="{284B42C4-2592-479C-A2FD-47736475D551}"/>
              </a:ext>
            </a:extLst>
          </p:cNvPr>
          <p:cNvSpPr/>
          <p:nvPr/>
        </p:nvSpPr>
        <p:spPr>
          <a:xfrm>
            <a:off x="431624" y="2956474"/>
            <a:ext cx="148705" cy="14623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02" name="Arrow: Chevron 101">
            <a:extLst>
              <a:ext uri="{FF2B5EF4-FFF2-40B4-BE49-F238E27FC236}">
                <a16:creationId xmlns:a16="http://schemas.microsoft.com/office/drawing/2014/main" xmlns="" id="{22836E0B-88B3-40C1-995A-1BD7BC759CDB}"/>
              </a:ext>
            </a:extLst>
          </p:cNvPr>
          <p:cNvSpPr/>
          <p:nvPr/>
        </p:nvSpPr>
        <p:spPr>
          <a:xfrm>
            <a:off x="2589009" y="3708366"/>
            <a:ext cx="3993460" cy="250444"/>
          </a:xfrm>
          <a:prstGeom prst="chevron">
            <a:avLst>
              <a:gd name="adj" fmla="val 29858"/>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800" dirty="0">
                <a:solidFill>
                  <a:schemeClr val="tx1"/>
                </a:solidFill>
              </a:rPr>
              <a:t>Grants, sponsors, donors, naming rights</a:t>
            </a:r>
          </a:p>
        </p:txBody>
      </p:sp>
      <p:sp>
        <p:nvSpPr>
          <p:cNvPr id="103" name="TextBox 102">
            <a:extLst>
              <a:ext uri="{FF2B5EF4-FFF2-40B4-BE49-F238E27FC236}">
                <a16:creationId xmlns:a16="http://schemas.microsoft.com/office/drawing/2014/main" xmlns="" id="{85D37A11-0453-4908-B702-BD995258BF25}"/>
              </a:ext>
            </a:extLst>
          </p:cNvPr>
          <p:cNvSpPr txBox="1"/>
          <p:nvPr/>
        </p:nvSpPr>
        <p:spPr>
          <a:xfrm>
            <a:off x="406842" y="4248520"/>
            <a:ext cx="1645373" cy="207749"/>
          </a:xfrm>
          <a:prstGeom prst="rect">
            <a:avLst/>
          </a:prstGeom>
          <a:noFill/>
        </p:spPr>
        <p:txBody>
          <a:bodyPr wrap="square" lIns="68580" tIns="34290" rIns="68580" bIns="34290" rtlCol="0">
            <a:spAutoFit/>
          </a:bodyPr>
          <a:lstStyle/>
          <a:p>
            <a:pPr algn="r"/>
            <a:r>
              <a:rPr lang="en-NZ" sz="900" dirty="0"/>
              <a:t>Facility Operating Model</a:t>
            </a:r>
          </a:p>
        </p:txBody>
      </p:sp>
      <p:cxnSp>
        <p:nvCxnSpPr>
          <p:cNvPr id="104" name="Straight Connector 103">
            <a:extLst>
              <a:ext uri="{FF2B5EF4-FFF2-40B4-BE49-F238E27FC236}">
                <a16:creationId xmlns:a16="http://schemas.microsoft.com/office/drawing/2014/main" xmlns="" id="{0E71893E-A9E0-4BF9-B4D5-147F6DAD6FE7}"/>
              </a:ext>
            </a:extLst>
          </p:cNvPr>
          <p:cNvCxnSpPr>
            <a:stCxn id="40" idx="3"/>
            <a:endCxn id="3" idx="1"/>
          </p:cNvCxnSpPr>
          <p:nvPr/>
        </p:nvCxnSpPr>
        <p:spPr>
          <a:xfrm flipV="1">
            <a:off x="2021301" y="1067974"/>
            <a:ext cx="321245" cy="2116"/>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98F938F3-6A0C-4D2D-8914-AD814A58D77C}"/>
              </a:ext>
            </a:extLst>
          </p:cNvPr>
          <p:cNvCxnSpPr>
            <a:cxnSpLocks/>
            <a:endCxn id="63" idx="1"/>
          </p:cNvCxnSpPr>
          <p:nvPr/>
        </p:nvCxnSpPr>
        <p:spPr>
          <a:xfrm flipV="1">
            <a:off x="2021301" y="1321552"/>
            <a:ext cx="628483" cy="5714"/>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F920D08E-0B31-4950-A8B1-A25BCEED1B82}"/>
              </a:ext>
            </a:extLst>
          </p:cNvPr>
          <p:cNvCxnSpPr>
            <a:cxnSpLocks/>
            <a:endCxn id="64" idx="1"/>
          </p:cNvCxnSpPr>
          <p:nvPr/>
        </p:nvCxnSpPr>
        <p:spPr>
          <a:xfrm>
            <a:off x="2021301" y="1577126"/>
            <a:ext cx="82082" cy="366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EA484E4-9C23-476E-B378-71A97C9B430E}"/>
              </a:ext>
            </a:extLst>
          </p:cNvPr>
          <p:cNvCxnSpPr>
            <a:cxnSpLocks/>
          </p:cNvCxnSpPr>
          <p:nvPr/>
        </p:nvCxnSpPr>
        <p:spPr>
          <a:xfrm flipV="1">
            <a:off x="2021301" y="1843045"/>
            <a:ext cx="628483" cy="5714"/>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FB94BF8-A517-400A-A60C-3CC1C8B8010D}"/>
              </a:ext>
            </a:extLst>
          </p:cNvPr>
          <p:cNvCxnSpPr>
            <a:cxnSpLocks/>
            <a:endCxn id="72" idx="1"/>
          </p:cNvCxnSpPr>
          <p:nvPr/>
        </p:nvCxnSpPr>
        <p:spPr>
          <a:xfrm>
            <a:off x="2021301" y="2120222"/>
            <a:ext cx="1214475" cy="316"/>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05BA0873-6775-4D4C-B715-70C4799DE0C8}"/>
              </a:ext>
            </a:extLst>
          </p:cNvPr>
          <p:cNvCxnSpPr>
            <a:cxnSpLocks/>
            <a:stCxn id="69" idx="3"/>
            <a:endCxn id="73" idx="1"/>
          </p:cNvCxnSpPr>
          <p:nvPr/>
        </p:nvCxnSpPr>
        <p:spPr>
          <a:xfrm>
            <a:off x="2028445" y="2355174"/>
            <a:ext cx="1981394" cy="2637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C4CBE778-EEB8-4CEB-9117-4DFF01145D19}"/>
              </a:ext>
            </a:extLst>
          </p:cNvPr>
          <p:cNvCxnSpPr>
            <a:cxnSpLocks/>
            <a:stCxn id="71" idx="3"/>
          </p:cNvCxnSpPr>
          <p:nvPr/>
        </p:nvCxnSpPr>
        <p:spPr>
          <a:xfrm>
            <a:off x="2045071" y="2615607"/>
            <a:ext cx="1682160" cy="10535"/>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B1CD714D-7B37-4B8B-A083-50F42B17073D}"/>
              </a:ext>
            </a:extLst>
          </p:cNvPr>
          <p:cNvCxnSpPr>
            <a:cxnSpLocks/>
          </p:cNvCxnSpPr>
          <p:nvPr/>
        </p:nvCxnSpPr>
        <p:spPr>
          <a:xfrm>
            <a:off x="2021301" y="3027478"/>
            <a:ext cx="82082" cy="366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xmlns="" id="{5110FABD-4EF7-4456-AD51-C4C17FBAF805}"/>
              </a:ext>
            </a:extLst>
          </p:cNvPr>
          <p:cNvCxnSpPr>
            <a:cxnSpLocks/>
          </p:cNvCxnSpPr>
          <p:nvPr/>
        </p:nvCxnSpPr>
        <p:spPr>
          <a:xfrm>
            <a:off x="2021301" y="3298941"/>
            <a:ext cx="82082" cy="366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xmlns="" id="{4B0686B7-778E-4276-B8E9-E8F4AEBD54C4}"/>
              </a:ext>
            </a:extLst>
          </p:cNvPr>
          <p:cNvCxnSpPr>
            <a:cxnSpLocks/>
            <a:stCxn id="94" idx="3"/>
          </p:cNvCxnSpPr>
          <p:nvPr/>
        </p:nvCxnSpPr>
        <p:spPr>
          <a:xfrm flipV="1">
            <a:off x="2040913" y="3557545"/>
            <a:ext cx="608871" cy="842"/>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9D51FAA8-E84C-4F7C-A3CC-C2D05734B8DA}"/>
              </a:ext>
            </a:extLst>
          </p:cNvPr>
          <p:cNvCxnSpPr>
            <a:cxnSpLocks/>
          </p:cNvCxnSpPr>
          <p:nvPr/>
        </p:nvCxnSpPr>
        <p:spPr>
          <a:xfrm flipV="1">
            <a:off x="2040913" y="3821864"/>
            <a:ext cx="608871" cy="842"/>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BE8F88EF-9FCF-470F-99C3-80E59DDD27C2}"/>
              </a:ext>
            </a:extLst>
          </p:cNvPr>
          <p:cNvCxnSpPr>
            <a:cxnSpLocks/>
          </p:cNvCxnSpPr>
          <p:nvPr/>
        </p:nvCxnSpPr>
        <p:spPr>
          <a:xfrm>
            <a:off x="2061882" y="4093023"/>
            <a:ext cx="4021171"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xmlns="" id="{49D61BAD-56AE-4972-B4EE-BDDD9F3887BA}"/>
              </a:ext>
            </a:extLst>
          </p:cNvPr>
          <p:cNvCxnSpPr>
            <a:cxnSpLocks/>
            <a:endCxn id="100" idx="1"/>
          </p:cNvCxnSpPr>
          <p:nvPr/>
        </p:nvCxnSpPr>
        <p:spPr>
          <a:xfrm flipV="1">
            <a:off x="2061882" y="4355398"/>
            <a:ext cx="3720320" cy="974"/>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558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34</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323850" y="657484"/>
            <a:ext cx="8364538" cy="1799966"/>
          </a:xfrm>
        </p:spPr>
        <p:txBody>
          <a:bodyPr anchor="ctr">
            <a:normAutofit/>
          </a:bodyPr>
          <a:lstStyle/>
          <a:p>
            <a:pPr marL="1109663" indent="-593725">
              <a:buNone/>
            </a:pPr>
            <a:r>
              <a:rPr lang="en-US" sz="4800" dirty="0">
                <a:solidFill>
                  <a:srgbClr val="385FAE"/>
                </a:solidFill>
              </a:rPr>
              <a:t>9. SPECIAL GENERAL MEETING</a:t>
            </a:r>
            <a:endParaRPr lang="en-NZ" sz="4800" dirty="0">
              <a:solidFill>
                <a:srgbClr val="385FAE"/>
              </a:solidFill>
            </a:endParaRPr>
          </a:p>
        </p:txBody>
      </p:sp>
      <p:sp>
        <p:nvSpPr>
          <p:cNvPr id="21" name="Content Placeholder 1">
            <a:extLst>
              <a:ext uri="{FF2B5EF4-FFF2-40B4-BE49-F238E27FC236}">
                <a16:creationId xmlns:a16="http://schemas.microsoft.com/office/drawing/2014/main" xmlns="" id="{48E0C789-5929-4986-A497-E061DC3CBC34}"/>
              </a:ext>
            </a:extLst>
          </p:cNvPr>
          <p:cNvSpPr txBox="1">
            <a:spLocks/>
          </p:cNvSpPr>
          <p:nvPr/>
        </p:nvSpPr>
        <p:spPr>
          <a:xfrm>
            <a:off x="628650" y="3200399"/>
            <a:ext cx="8008274" cy="931026"/>
          </a:xfrm>
          <a:prstGeom prst="rect">
            <a:avLst/>
          </a:prstGeom>
        </p:spPr>
        <p:txBody>
          <a:bodyPr vert="horz" lIns="68580" tIns="34290" rIns="68580" bIns="34290" rtlCol="0">
            <a:normAutofit/>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561975" marR="0" lvl="1" indent="-45720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lang="en-US" sz="1800" dirty="0"/>
              <a:t>A nominated delegate from each Club will be asked to vote on one of two motions at a SGM set for 7pm, Friday, 26 Feb 2021. </a:t>
            </a:r>
          </a:p>
        </p:txBody>
      </p:sp>
    </p:spTree>
    <p:extLst>
      <p:ext uri="{BB962C8B-B14F-4D97-AF65-F5344CB8AC3E}">
        <p14:creationId xmlns:p14="http://schemas.microsoft.com/office/powerpoint/2010/main" val="544903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5" name="Rectangle 4"/>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39738" y="98583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966788"/>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hord 8"/>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fontAlgn="auto">
              <a:spcBef>
                <a:spcPts val="750"/>
              </a:spcBef>
              <a:spcAft>
                <a:spcPts val="0"/>
              </a:spcAft>
              <a:defRPr/>
            </a:pPr>
            <a:r>
              <a:rPr lang="en-US" sz="2800" b="1" dirty="0">
                <a:solidFill>
                  <a:schemeClr val="accent1"/>
                </a:solidFill>
              </a:rPr>
              <a:t>9. SPECIAL GENERAL MEETING: NEXT STEPS</a:t>
            </a:r>
          </a:p>
        </p:txBody>
      </p:sp>
      <p:sp>
        <p:nvSpPr>
          <p:cNvPr id="11"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2"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35</a:t>
            </a:r>
          </a:p>
        </p:txBody>
      </p:sp>
      <p:sp>
        <p:nvSpPr>
          <p:cNvPr id="13" name="Oval 12">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5" name="Oval 14">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Content Placeholder 17"/>
          <p:cNvSpPr>
            <a:spLocks noGrp="1"/>
          </p:cNvSpPr>
          <p:nvPr>
            <p:ph idx="1"/>
          </p:nvPr>
        </p:nvSpPr>
        <p:spPr>
          <a:xfrm>
            <a:off x="628650" y="1565453"/>
            <a:ext cx="7924800" cy="2715776"/>
          </a:xfrm>
        </p:spPr>
        <p:txBody>
          <a:bodyPr>
            <a:normAutofit/>
          </a:bodyPr>
          <a:lstStyle/>
          <a:p>
            <a:pPr marL="541338" marR="0" lvl="1" indent="-436563" algn="l" defTabSz="685800" rtl="0" eaLnBrk="1" fontAlgn="auto" latinLnBrk="0" hangingPunct="1">
              <a:lnSpc>
                <a:spcPct val="90000"/>
              </a:lnSpc>
              <a:spcBef>
                <a:spcPts val="1800"/>
              </a:spcBef>
              <a:spcAft>
                <a:spcPts val="0"/>
              </a:spcAft>
              <a:buClrTx/>
              <a:buSzTx/>
              <a:buFont typeface="Wingdings" panose="05000000000000000000" pitchFamily="2" charset="2"/>
              <a:buChar char="Ø"/>
              <a:tabLst/>
              <a:defRPr/>
            </a:pPr>
            <a:r>
              <a:rPr lang="en-US" sz="2400" b="1" dirty="0"/>
              <a:t>Clubs are being asked to vote for one of the below motions:</a:t>
            </a:r>
          </a:p>
          <a:p>
            <a:pPr marL="884238" lvl="2" indent="-342900">
              <a:spcBef>
                <a:spcPts val="1800"/>
              </a:spcBef>
              <a:buFont typeface="+mj-lt"/>
              <a:buAutoNum type="arabicPeriod"/>
              <a:defRPr/>
            </a:pPr>
            <a:r>
              <a:rPr lang="en-US" sz="2000" b="1" dirty="0"/>
              <a:t>Support the Mitchell Park Development Plan: </a:t>
            </a:r>
          </a:p>
          <a:p>
            <a:pPr marL="1243013" lvl="3" indent="-358775">
              <a:spcBef>
                <a:spcPts val="750"/>
              </a:spcBef>
              <a:buFont typeface="Wingdings" pitchFamily="2" charset="2"/>
              <a:buChar char="Ø"/>
              <a:defRPr/>
            </a:pPr>
            <a:r>
              <a:rPr lang="en-US" sz="1600" dirty="0"/>
              <a:t>this decision will enable the project to proceed </a:t>
            </a:r>
          </a:p>
          <a:p>
            <a:pPr marL="904875" lvl="2" indent="-363538">
              <a:spcBef>
                <a:spcPts val="1800"/>
              </a:spcBef>
              <a:buFont typeface="+mj-lt"/>
              <a:buAutoNum type="arabicPeriod"/>
              <a:defRPr/>
            </a:pPr>
            <a:r>
              <a:rPr lang="en-US" sz="2000" b="1" dirty="0"/>
              <a:t>Oppose the Mitchell Park Development Plan: </a:t>
            </a:r>
          </a:p>
          <a:p>
            <a:pPr marL="1243013" lvl="4" indent="-358775">
              <a:spcBef>
                <a:spcPts val="750"/>
              </a:spcBef>
              <a:buFont typeface="Wingdings" panose="05000000000000000000" pitchFamily="2" charset="2"/>
              <a:buChar char="Ø"/>
              <a:defRPr/>
            </a:pPr>
            <a:r>
              <a:rPr lang="en-US" sz="1600" dirty="0"/>
              <a:t>this decision will stop the project and see Council plus Developer funding lost</a:t>
            </a: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7513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79968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716516"/>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1000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1. PROJECT SCOPE: ADDRESS 2 STRATEGIC ISSUES</a:t>
            </a:r>
            <a:endParaRPr lang="en-NZ" sz="2400" b="1" dirty="0">
              <a:solidFill>
                <a:schemeClr val="accent1"/>
              </a:solidFill>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4</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1235075"/>
            <a:ext cx="7886700" cy="3145732"/>
          </a:xfrm>
        </p:spPr>
        <p:txBody>
          <a:bodyPr>
            <a:normAutofit/>
          </a:bodyPr>
          <a:lstStyle/>
          <a:p>
            <a:pPr marL="714375" lvl="1" indent="-265113"/>
            <a:endParaRPr lang="en-NZ" sz="300" dirty="0"/>
          </a:p>
          <a:p>
            <a:pPr marL="563562" lvl="1" indent="-457200">
              <a:spcBef>
                <a:spcPts val="750"/>
              </a:spcBef>
              <a:buFont typeface="+mj-lt"/>
              <a:buAutoNum type="arabicPeriod"/>
            </a:pPr>
            <a:r>
              <a:rPr lang="en-NZ" sz="2000" b="1" dirty="0"/>
              <a:t>Patron Safety and Access</a:t>
            </a:r>
          </a:p>
          <a:p>
            <a:pPr marL="623887" lvl="2" indent="0">
              <a:spcBef>
                <a:spcPts val="750"/>
              </a:spcBef>
              <a:buNone/>
            </a:pPr>
            <a:r>
              <a:rPr lang="en-NZ" sz="2000" dirty="0"/>
              <a:t>= Pavilion Upgrade and Parking</a:t>
            </a:r>
          </a:p>
          <a:p>
            <a:pPr marL="2081213" lvl="2" indent="-285750">
              <a:buFont typeface="Wingdings" panose="05000000000000000000" pitchFamily="2" charset="2"/>
              <a:buChar char="Ø"/>
            </a:pPr>
            <a:r>
              <a:rPr lang="en-NZ" sz="1600" dirty="0"/>
              <a:t>earthquake strengthening &amp; improved access</a:t>
            </a:r>
          </a:p>
          <a:p>
            <a:pPr marL="714375" lvl="1" indent="-265113"/>
            <a:endParaRPr lang="en-NZ" sz="300" dirty="0"/>
          </a:p>
          <a:p>
            <a:pPr marL="563562" indent="-457200">
              <a:buFont typeface="+mj-lt"/>
              <a:buAutoNum type="arabicPeriod" startAt="2"/>
            </a:pPr>
            <a:r>
              <a:rPr lang="en-NZ" sz="2000" b="1" dirty="0"/>
              <a:t>Financial Sustainability</a:t>
            </a:r>
          </a:p>
          <a:p>
            <a:pPr marL="633412" lvl="1" indent="0">
              <a:buNone/>
            </a:pPr>
            <a:r>
              <a:rPr lang="en-NZ" sz="2000" dirty="0"/>
              <a:t>= Indoor Court Structure  </a:t>
            </a:r>
          </a:p>
          <a:p>
            <a:pPr marL="2081213" lvl="2" indent="-285750">
              <a:buFont typeface="Wingdings" panose="05000000000000000000" pitchFamily="2" charset="2"/>
              <a:buChar char="Ø"/>
            </a:pPr>
            <a:r>
              <a:rPr lang="en-NZ" sz="1600" dirty="0"/>
              <a:t>increased revenue via court/facility hire</a:t>
            </a:r>
          </a:p>
          <a:p>
            <a:pPr marL="2081213" lvl="2" indent="-285750">
              <a:buFont typeface="Wingdings" panose="05000000000000000000" pitchFamily="2" charset="2"/>
              <a:buChar char="Ø"/>
            </a:pPr>
            <a:r>
              <a:rPr lang="en-US" sz="1600" dirty="0"/>
              <a:t>all weather play, iconic structure</a:t>
            </a:r>
            <a:endParaRPr lang="en-NZ" sz="1600" dirty="0"/>
          </a:p>
          <a:p>
            <a:pPr marL="1284288" indent="-174625"/>
            <a:endParaRPr lang="en-NZ" sz="2200" dirty="0"/>
          </a:p>
        </p:txBody>
      </p:sp>
    </p:spTree>
    <p:extLst>
      <p:ext uri="{BB962C8B-B14F-4D97-AF65-F5344CB8AC3E}">
        <p14:creationId xmlns:p14="http://schemas.microsoft.com/office/powerpoint/2010/main" val="351056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92075"/>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3600" dirty="0">
              <a:solidFill>
                <a:srgbClr val="385FAE"/>
              </a:solidFill>
              <a:latin typeface="+mn-lt"/>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5</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2075"/>
            <a:ext cx="7667625" cy="4288732"/>
          </a:xfrm>
        </p:spPr>
        <p:txBody>
          <a:bodyPr anchor="ctr">
            <a:normAutofit/>
          </a:bodyPr>
          <a:lstStyle/>
          <a:p>
            <a:pPr marL="1109663" indent="0">
              <a:buNone/>
            </a:pPr>
            <a:r>
              <a:rPr lang="en-US" sz="4800" dirty="0">
                <a:solidFill>
                  <a:srgbClr val="385FAE"/>
                </a:solidFill>
              </a:rPr>
              <a:t>2. DESIGN SOLUTION</a:t>
            </a:r>
            <a:endParaRPr lang="en-NZ" sz="4400" dirty="0"/>
          </a:p>
        </p:txBody>
      </p:sp>
      <p:sp>
        <p:nvSpPr>
          <p:cNvPr id="14" name="Content Placeholder 1"/>
          <p:cNvSpPr txBox="1">
            <a:spLocks/>
          </p:cNvSpPr>
          <p:nvPr/>
        </p:nvSpPr>
        <p:spPr>
          <a:xfrm>
            <a:off x="628650" y="3043123"/>
            <a:ext cx="8008274" cy="1337683"/>
          </a:xfrm>
          <a:prstGeom prst="rect">
            <a:avLst/>
          </a:prstGeom>
        </p:spPr>
        <p:txBody>
          <a:bodyPr vert="horz" lIns="68580" tIns="34290" rIns="68580" bIns="34290" rtlCol="0">
            <a:normAutofit/>
          </a:bodyPr>
          <a:lstStyle/>
          <a:p>
            <a:pPr marL="714375" marR="0" lvl="1" indent="-2651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NZ" sz="300" b="0" i="0" u="none" strike="noStrike" kern="1200" cap="none" spc="0" normalizeH="0" baseline="0" noProof="0" dirty="0">
              <a:ln>
                <a:noFill/>
              </a:ln>
              <a:solidFill>
                <a:schemeClr val="tx1"/>
              </a:solidFill>
              <a:effectLst/>
              <a:uLnTx/>
              <a:uFillTx/>
              <a:latin typeface="+mn-lt"/>
              <a:ea typeface="+mn-ea"/>
              <a:cs typeface="+mn-cs"/>
            </a:endParaRPr>
          </a:p>
          <a:p>
            <a:pPr marL="457200" marR="0" lvl="1" indent="-352425" algn="l" defTabSz="685800" rtl="0" eaLnBrk="1" fontAlgn="auto" latinLnBrk="0" hangingPunct="1">
              <a:lnSpc>
                <a:spcPct val="90000"/>
              </a:lnSpc>
              <a:spcBef>
                <a:spcPts val="750"/>
              </a:spcBef>
              <a:spcAft>
                <a:spcPts val="0"/>
              </a:spcAft>
              <a:buClrTx/>
              <a:buSzTx/>
              <a:buFont typeface="Wingdings" pitchFamily="2" charset="2"/>
              <a:buChar char="Ø"/>
              <a:tabLst/>
              <a:defRPr/>
            </a:pPr>
            <a:r>
              <a:rPr kumimoji="0" lang="en-NZ" sz="1900" b="0" i="0" u="none" strike="noStrike" kern="1200" cap="none" spc="0" normalizeH="0" baseline="0" noProof="0" dirty="0">
                <a:ln>
                  <a:noFill/>
                </a:ln>
                <a:solidFill>
                  <a:srgbClr val="000000"/>
                </a:solidFill>
                <a:effectLst/>
                <a:uLnTx/>
                <a:uFillTx/>
                <a:latin typeface="+mn-lt"/>
                <a:ea typeface="+mn-ea"/>
                <a:cs typeface="Arial" charset="0"/>
              </a:rPr>
              <a:t>The Mitchell Park Development Group seek approval to proceed with delivering the facility upgrades illustrated in the following visuals. </a:t>
            </a:r>
          </a:p>
        </p:txBody>
      </p:sp>
    </p:spTree>
    <p:extLst>
      <p:ext uri="{BB962C8B-B14F-4D97-AF65-F5344CB8AC3E}">
        <p14:creationId xmlns:p14="http://schemas.microsoft.com/office/powerpoint/2010/main" val="865112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6" name="Rectangle 5"/>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39738" y="799688"/>
            <a:ext cx="8278812" cy="1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39738" y="716516"/>
            <a:ext cx="8278812" cy="1428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hord 9"/>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itle 1"/>
          <p:cNvSpPr txBox="1">
            <a:spLocks/>
          </p:cNvSpPr>
          <p:nvPr/>
        </p:nvSpPr>
        <p:spPr>
          <a:xfrm>
            <a:off x="323850" y="-1000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indent="0">
              <a:spcBef>
                <a:spcPts val="750"/>
              </a:spcBef>
              <a:buNone/>
            </a:pPr>
            <a:r>
              <a:rPr lang="en-NZ" sz="2800" b="1" dirty="0">
                <a:solidFill>
                  <a:schemeClr val="accent1"/>
                </a:solidFill>
              </a:rPr>
              <a:t>2. DESIGN SOLUTION: FUNDING MODEL IMPACT</a:t>
            </a:r>
            <a:endParaRPr lang="en-NZ" sz="2400" b="1" dirty="0">
              <a:solidFill>
                <a:schemeClr val="accent1"/>
              </a:solidFill>
            </a:endParaRPr>
          </a:p>
        </p:txBody>
      </p:sp>
      <p:sp>
        <p:nvSpPr>
          <p:cNvPr id="12"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3"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6</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ontent Placeholder 1"/>
          <p:cNvSpPr>
            <a:spLocks noGrp="1"/>
          </p:cNvSpPr>
          <p:nvPr>
            <p:ph idx="1"/>
          </p:nvPr>
        </p:nvSpPr>
        <p:spPr>
          <a:xfrm>
            <a:off x="628650" y="966374"/>
            <a:ext cx="7886700" cy="3339843"/>
          </a:xfrm>
        </p:spPr>
        <p:txBody>
          <a:bodyPr>
            <a:normAutofit/>
          </a:bodyPr>
          <a:lstStyle/>
          <a:p>
            <a:pPr marL="714375" lvl="1" indent="-265113"/>
            <a:endParaRPr lang="en-NZ" sz="300" dirty="0"/>
          </a:p>
          <a:p>
            <a:pPr marL="457200" lvl="1" indent="-352425">
              <a:lnSpc>
                <a:spcPct val="120000"/>
              </a:lnSpc>
              <a:spcBef>
                <a:spcPts val="0"/>
              </a:spcBef>
              <a:buFont typeface="Wingdings" pitchFamily="2" charset="2"/>
              <a:buChar char="Ø"/>
              <a:defRPr/>
            </a:pPr>
            <a:r>
              <a:rPr lang="en-US" sz="1900" dirty="0"/>
              <a:t>A new funding model was required due to changes in Council funding priorities, the COVID emergency and build industry cost escalation</a:t>
            </a:r>
          </a:p>
          <a:p>
            <a:pPr marL="719138" lvl="2" indent="-268288">
              <a:lnSpc>
                <a:spcPct val="100000"/>
              </a:lnSpc>
              <a:spcBef>
                <a:spcPts val="1800"/>
              </a:spcBef>
              <a:defRPr/>
            </a:pPr>
            <a:r>
              <a:rPr lang="en-US" sz="1700" dirty="0"/>
              <a:t>The new funding model developed in partnership by HCC/HVT will require an alteration to our overall Mitchell Park site plan</a:t>
            </a:r>
          </a:p>
          <a:p>
            <a:pPr marL="719138" indent="-268288"/>
            <a:r>
              <a:rPr lang="en-US" sz="1700" dirty="0"/>
              <a:t>Core funding will now be secured via the sale of a small component of Mitchell Park reserve status land requiring an adjustment by Council to our lease </a:t>
            </a:r>
          </a:p>
          <a:p>
            <a:pPr marL="719138" indent="-268288"/>
            <a:r>
              <a:rPr lang="en-US" sz="1700" dirty="0"/>
              <a:t>Upon HVT full support of the plan the Council will engage in a revocation process to change the designated land area title so it can be sold</a:t>
            </a:r>
          </a:p>
          <a:p>
            <a:pPr marL="719138" indent="-268288"/>
            <a:r>
              <a:rPr lang="en-US" sz="1700" dirty="0"/>
              <a:t>Net proceeds from the land sale will be passed onto HVT by HCC to help fund our project</a:t>
            </a:r>
          </a:p>
        </p:txBody>
      </p:sp>
    </p:spTree>
    <p:extLst>
      <p:ext uri="{BB962C8B-B14F-4D97-AF65-F5344CB8AC3E}">
        <p14:creationId xmlns:p14="http://schemas.microsoft.com/office/powerpoint/2010/main" val="168067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323849" y="22955"/>
            <a:ext cx="7467599" cy="8196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fontAlgn="auto">
              <a:spcBef>
                <a:spcPts val="750"/>
              </a:spcBef>
              <a:spcAft>
                <a:spcPts val="0"/>
              </a:spcAft>
              <a:defRPr/>
            </a:pPr>
            <a:r>
              <a:rPr lang="en-US" sz="2800" b="1" dirty="0">
                <a:solidFill>
                  <a:schemeClr val="accent1"/>
                </a:solidFill>
              </a:rPr>
              <a:t>2. DESIGN SOLUTION: MITCHELL PARK SITE PLAN</a:t>
            </a:r>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7</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 name="Picture 18">
            <a:extLst>
              <a:ext uri="{FF2B5EF4-FFF2-40B4-BE49-F238E27FC236}">
                <a16:creationId xmlns:a16="http://schemas.microsoft.com/office/drawing/2014/main" xmlns="" id="{A3F38278-B0D3-46A2-BE07-9BB226FDB19C}"/>
              </a:ext>
            </a:extLst>
          </p:cNvPr>
          <p:cNvPicPr/>
          <p:nvPr/>
        </p:nvPicPr>
        <p:blipFill rotWithShape="1">
          <a:blip r:embed="rId2">
            <a:extLst>
              <a:ext uri="{28A0092B-C50C-407E-A947-70E740481C1C}">
                <a14:useLocalDpi xmlns:a14="http://schemas.microsoft.com/office/drawing/2010/main" val="0"/>
              </a:ext>
            </a:extLst>
          </a:blip>
          <a:srcRect t="4481" r="126" b="2502"/>
          <a:stretch/>
        </p:blipFill>
        <p:spPr>
          <a:xfrm>
            <a:off x="4823425" y="746659"/>
            <a:ext cx="3586492" cy="3625056"/>
          </a:xfrm>
          <a:prstGeom prst="rect">
            <a:avLst/>
          </a:prstGeom>
          <a:ln>
            <a:solidFill>
              <a:schemeClr val="tx1"/>
            </a:solidFill>
          </a:ln>
        </p:spPr>
      </p:pic>
      <p:sp>
        <p:nvSpPr>
          <p:cNvPr id="22" name="Content Placeholder 1">
            <a:extLst>
              <a:ext uri="{FF2B5EF4-FFF2-40B4-BE49-F238E27FC236}">
                <a16:creationId xmlns:a16="http://schemas.microsoft.com/office/drawing/2014/main" xmlns="" id="{62DD1D1C-065D-4AA4-8542-5DAC28841259}"/>
              </a:ext>
            </a:extLst>
          </p:cNvPr>
          <p:cNvSpPr txBox="1">
            <a:spLocks/>
          </p:cNvSpPr>
          <p:nvPr/>
        </p:nvSpPr>
        <p:spPr>
          <a:xfrm>
            <a:off x="665683" y="746659"/>
            <a:ext cx="3977755" cy="362505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714375" lvl="1" indent="-265113"/>
            <a:endParaRPr lang="en-NZ" sz="300" dirty="0"/>
          </a:p>
          <a:p>
            <a:pPr marL="269875" indent="-269875">
              <a:buFont typeface="Wingdings" panose="05000000000000000000" pitchFamily="2" charset="2"/>
              <a:buChar char="Ø"/>
            </a:pPr>
            <a:r>
              <a:rPr lang="en-US" sz="1900" dirty="0"/>
              <a:t>Revocation and sale of reserve land </a:t>
            </a:r>
          </a:p>
          <a:p>
            <a:pPr marL="446088" lvl="1" indent="-176213">
              <a:lnSpc>
                <a:spcPct val="100000"/>
              </a:lnSpc>
              <a:spcBef>
                <a:spcPts val="1200"/>
              </a:spcBef>
            </a:pPr>
            <a:r>
              <a:rPr lang="en-US" sz="1400" dirty="0"/>
              <a:t>Approximately 1,600sqm of land will be sold to the neighboring Hutt Valley Health Centre </a:t>
            </a:r>
          </a:p>
          <a:p>
            <a:pPr marL="446088" lvl="1" indent="-176213">
              <a:lnSpc>
                <a:spcPct val="100000"/>
              </a:lnSpc>
              <a:spcBef>
                <a:spcPts val="1200"/>
              </a:spcBef>
            </a:pPr>
            <a:r>
              <a:rPr lang="en-US" sz="1400" dirty="0"/>
              <a:t>The HVT leased land to be sold consists of the tennis Court 4 carpark plus most of tennis Courts 9 and 13 (Green area)</a:t>
            </a:r>
          </a:p>
          <a:p>
            <a:pPr marL="446088" lvl="1" indent="-176213">
              <a:lnSpc>
                <a:spcPct val="100000"/>
              </a:lnSpc>
              <a:spcBef>
                <a:spcPts val="1200"/>
              </a:spcBef>
            </a:pPr>
            <a:r>
              <a:rPr lang="en-US" sz="1400" dirty="0"/>
              <a:t>Net proceeds from the sale towards our development is estimated at $1.25m  </a:t>
            </a:r>
          </a:p>
          <a:p>
            <a:pPr marL="446088" lvl="1" indent="-176213">
              <a:lnSpc>
                <a:spcPct val="100000"/>
              </a:lnSpc>
              <a:spcBef>
                <a:spcPts val="1200"/>
              </a:spcBef>
            </a:pPr>
            <a:r>
              <a:rPr lang="en-US" sz="1400" dirty="0"/>
              <a:t>Our lease will be adjusted to reinstate 1 tennis court in the South-east corner taking the total court count back to 12</a:t>
            </a:r>
          </a:p>
        </p:txBody>
      </p:sp>
    </p:spTree>
    <p:extLst>
      <p:ext uri="{BB962C8B-B14F-4D97-AF65-F5344CB8AC3E}">
        <p14:creationId xmlns:p14="http://schemas.microsoft.com/office/powerpoint/2010/main" val="114642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2375BB6-9A9B-4B9D-AC03-303497D1E8AB}"/>
              </a:ext>
            </a:extLst>
          </p:cNvPr>
          <p:cNvPicPr>
            <a:picLocks noChangeAspect="1"/>
          </p:cNvPicPr>
          <p:nvPr/>
        </p:nvPicPr>
        <p:blipFill rotWithShape="1">
          <a:blip r:embed="rId2" cstate="print"/>
          <a:srcRect b="20920"/>
          <a:stretch/>
        </p:blipFill>
        <p:spPr>
          <a:xfrm>
            <a:off x="1213657" y="422198"/>
            <a:ext cx="7129943" cy="3946841"/>
          </a:xfrm>
          <a:prstGeom prst="rect">
            <a:avLst/>
          </a:prstGeom>
        </p:spPr>
      </p:pic>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CURRENT PAVILION</a:t>
            </a:r>
          </a:p>
        </p:txBody>
      </p:sp>
      <p:sp>
        <p:nvSpPr>
          <p:cNvPr id="3" name="Rectangle: Rounded Corners 2">
            <a:extLst>
              <a:ext uri="{FF2B5EF4-FFF2-40B4-BE49-F238E27FC236}">
                <a16:creationId xmlns:a16="http://schemas.microsoft.com/office/drawing/2014/main" xmlns="" id="{471EE5E7-EC5A-41C0-96CD-F0709F254710}"/>
              </a:ext>
            </a:extLst>
          </p:cNvPr>
          <p:cNvSpPr/>
          <p:nvPr/>
        </p:nvSpPr>
        <p:spPr>
          <a:xfrm>
            <a:off x="5423609" y="587087"/>
            <a:ext cx="2872666" cy="3843596"/>
          </a:xfrm>
          <a:prstGeom prst="roundRect">
            <a:avLst>
              <a:gd name="adj" fmla="val 1034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NZ"/>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8</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2584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2375BB6-9A9B-4B9D-AC03-303497D1E8AB}"/>
              </a:ext>
            </a:extLst>
          </p:cNvPr>
          <p:cNvPicPr>
            <a:picLocks noChangeAspect="1"/>
          </p:cNvPicPr>
          <p:nvPr/>
        </p:nvPicPr>
        <p:blipFill rotWithShape="1">
          <a:blip r:embed="rId2" cstate="print"/>
          <a:srcRect b="20920"/>
          <a:stretch/>
        </p:blipFill>
        <p:spPr>
          <a:xfrm>
            <a:off x="1080655" y="331948"/>
            <a:ext cx="7262946" cy="4020466"/>
          </a:xfrm>
          <a:prstGeom prst="rect">
            <a:avLst/>
          </a:prstGeom>
        </p:spPr>
      </p:pic>
      <p:sp>
        <p:nvSpPr>
          <p:cNvPr id="21" name="Title 1"/>
          <p:cNvSpPr txBox="1">
            <a:spLocks/>
          </p:cNvSpPr>
          <p:nvPr/>
        </p:nvSpPr>
        <p:spPr>
          <a:xfrm>
            <a:off x="323850" y="154154"/>
            <a:ext cx="6401146" cy="5572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400" b="1" dirty="0">
                <a:solidFill>
                  <a:srgbClr val="385FAE"/>
                </a:solidFill>
                <a:latin typeface="+mn-lt"/>
              </a:rPr>
              <a:t>2. DESIGN SOLUTION: PAVILION</a:t>
            </a:r>
          </a:p>
        </p:txBody>
      </p:sp>
      <p:pic>
        <p:nvPicPr>
          <p:cNvPr id="19" name="Picture 18">
            <a:extLst>
              <a:ext uri="{FF2B5EF4-FFF2-40B4-BE49-F238E27FC236}">
                <a16:creationId xmlns:a16="http://schemas.microsoft.com/office/drawing/2014/main" xmlns="" id="{47AE6C8F-FB99-4A58-BD58-ECC8772CAAB7}"/>
              </a:ext>
            </a:extLst>
          </p:cNvPr>
          <p:cNvPicPr>
            <a:picLocks noChangeAspect="1"/>
          </p:cNvPicPr>
          <p:nvPr/>
        </p:nvPicPr>
        <p:blipFill rotWithShape="1">
          <a:blip r:embed="rId3" cstate="print"/>
          <a:srcRect b="24412"/>
          <a:stretch/>
        </p:blipFill>
        <p:spPr>
          <a:xfrm>
            <a:off x="1221971" y="610968"/>
            <a:ext cx="7193365" cy="3819715"/>
          </a:xfrm>
          <a:prstGeom prst="rect">
            <a:avLst/>
          </a:prstGeom>
        </p:spPr>
      </p:pic>
      <p:sp>
        <p:nvSpPr>
          <p:cNvPr id="3" name="Rectangle: Rounded Corners 2">
            <a:extLst>
              <a:ext uri="{FF2B5EF4-FFF2-40B4-BE49-F238E27FC236}">
                <a16:creationId xmlns:a16="http://schemas.microsoft.com/office/drawing/2014/main" xmlns="" id="{471EE5E7-EC5A-41C0-96CD-F0709F254710}"/>
              </a:ext>
            </a:extLst>
          </p:cNvPr>
          <p:cNvSpPr/>
          <p:nvPr/>
        </p:nvSpPr>
        <p:spPr>
          <a:xfrm>
            <a:off x="5401749" y="538560"/>
            <a:ext cx="2894525" cy="3892123"/>
          </a:xfrm>
          <a:prstGeom prst="roundRect">
            <a:avLst>
              <a:gd name="adj" fmla="val 92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NZ"/>
          </a:p>
        </p:txBody>
      </p:sp>
      <p:sp>
        <p:nvSpPr>
          <p:cNvPr id="8" name="Footer Placeholder 3"/>
          <p:cNvSpPr>
            <a:spLocks noGrp="1"/>
          </p:cNvSpPr>
          <p:nvPr>
            <p:ph type="ftr" sz="quarter" idx="11"/>
          </p:nvPr>
        </p:nvSpPr>
        <p:spPr>
          <a:xfrm>
            <a:off x="3124200" y="4627303"/>
            <a:ext cx="2895600" cy="365125"/>
          </a:xfrm>
        </p:spPr>
        <p:txBody>
          <a:bodyPr/>
          <a:lstStyle/>
          <a:p>
            <a:pPr>
              <a:defRPr/>
            </a:pPr>
            <a:r>
              <a:rPr lang="en-US"/>
              <a:t>Hutt Valley Tennis Inc - LTICFP Presentation</a:t>
            </a:r>
          </a:p>
        </p:txBody>
      </p:sp>
      <p:sp>
        <p:nvSpPr>
          <p:cNvPr id="10" name="Rectangle 9"/>
          <p:cNvSpPr/>
          <p:nvPr/>
        </p:nvSpPr>
        <p:spPr>
          <a:xfrm>
            <a:off x="0" y="4535228"/>
            <a:ext cx="9140825" cy="620713"/>
          </a:xfrm>
          <a:prstGeom prst="rect">
            <a:avLst/>
          </a:prstGeom>
          <a:gradFill flip="none" rotWithShape="1">
            <a:gsLst>
              <a:gs pos="14000">
                <a:schemeClr val="tx1">
                  <a:lumMod val="65000"/>
                  <a:lumOff val="35000"/>
                </a:schemeClr>
              </a:gs>
              <a:gs pos="82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2"/>
          <p:cNvSpPr/>
          <p:nvPr/>
        </p:nvSpPr>
        <p:spPr>
          <a:xfrm>
            <a:off x="0" y="4535228"/>
            <a:ext cx="6659563" cy="620713"/>
          </a:xfrm>
          <a:custGeom>
            <a:avLst/>
            <a:gdLst>
              <a:gd name="connsiteX0" fmla="*/ 0 w 6660232"/>
              <a:gd name="connsiteY0" fmla="*/ 0 h 620688"/>
              <a:gd name="connsiteX1" fmla="*/ 6660232 w 6660232"/>
              <a:gd name="connsiteY1" fmla="*/ 0 h 620688"/>
              <a:gd name="connsiteX2" fmla="*/ 6660232 w 6660232"/>
              <a:gd name="connsiteY2" fmla="*/ 620688 h 620688"/>
              <a:gd name="connsiteX3" fmla="*/ 0 w 6660232"/>
              <a:gd name="connsiteY3" fmla="*/ 620688 h 620688"/>
              <a:gd name="connsiteX4" fmla="*/ 0 w 6660232"/>
              <a:gd name="connsiteY4" fmla="*/ 0 h 620688"/>
              <a:gd name="connsiteX0" fmla="*/ 0 w 6660232"/>
              <a:gd name="connsiteY0" fmla="*/ 0 h 620688"/>
              <a:gd name="connsiteX1" fmla="*/ 6660232 w 6660232"/>
              <a:gd name="connsiteY1" fmla="*/ 0 h 620688"/>
              <a:gd name="connsiteX2" fmla="*/ 5869657 w 6660232"/>
              <a:gd name="connsiteY2" fmla="*/ 620688 h 620688"/>
              <a:gd name="connsiteX3" fmla="*/ 0 w 6660232"/>
              <a:gd name="connsiteY3" fmla="*/ 620688 h 620688"/>
              <a:gd name="connsiteX4" fmla="*/ 0 w 6660232"/>
              <a:gd name="connsiteY4" fmla="*/ 0 h 62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232" h="620688">
                <a:moveTo>
                  <a:pt x="0" y="0"/>
                </a:moveTo>
                <a:lnTo>
                  <a:pt x="6660232" y="0"/>
                </a:lnTo>
                <a:lnTo>
                  <a:pt x="5869657" y="620688"/>
                </a:lnTo>
                <a:lnTo>
                  <a:pt x="0" y="620688"/>
                </a:lnTo>
                <a:lnTo>
                  <a:pt x="0" y="0"/>
                </a:lnTo>
                <a:close/>
              </a:path>
            </a:pathLst>
          </a:custGeom>
          <a:solidFill>
            <a:srgbClr val="385F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hord 11"/>
          <p:cNvSpPr/>
          <p:nvPr/>
        </p:nvSpPr>
        <p:spPr>
          <a:xfrm rot="16993168">
            <a:off x="8110537" y="-233362"/>
            <a:ext cx="609601" cy="609600"/>
          </a:xfrm>
          <a:prstGeom prst="chord">
            <a:avLst>
              <a:gd name="adj1" fmla="val 3794170"/>
              <a:gd name="adj2" fmla="val 16200000"/>
            </a:avLst>
          </a:prstGeom>
          <a:solidFill>
            <a:srgbClr val="4D4D4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ooter Placeholder 3"/>
          <p:cNvSpPr txBox="1">
            <a:spLocks/>
          </p:cNvSpPr>
          <p:nvPr/>
        </p:nvSpPr>
        <p:spPr bwMode="auto">
          <a:xfrm>
            <a:off x="323850" y="4600316"/>
            <a:ext cx="43195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dirty="0">
                <a:solidFill>
                  <a:schemeClr val="bg1"/>
                </a:solidFill>
                <a:latin typeface="Arial Narrow" pitchFamily="34" charset="0"/>
              </a:rPr>
              <a:t>MITCHELL PARK DEVELOPMENT</a:t>
            </a:r>
          </a:p>
          <a:p>
            <a:pPr eaLnBrk="1" hangingPunct="1">
              <a:spcBef>
                <a:spcPct val="0"/>
              </a:spcBef>
              <a:buFontTx/>
              <a:buNone/>
            </a:pPr>
            <a:r>
              <a:rPr lang="en-US" altLang="en-US" sz="1300" b="1" dirty="0">
                <a:solidFill>
                  <a:schemeClr val="bg1"/>
                </a:solidFill>
                <a:latin typeface="Arial Narrow" pitchFamily="34" charset="0"/>
              </a:rPr>
              <a:t>Club Presentation 2021</a:t>
            </a:r>
          </a:p>
        </p:txBody>
      </p:sp>
      <p:sp>
        <p:nvSpPr>
          <p:cNvPr id="14" name="Slide Number Placeholder 5"/>
          <p:cNvSpPr txBox="1">
            <a:spLocks/>
          </p:cNvSpPr>
          <p:nvPr/>
        </p:nvSpPr>
        <p:spPr bwMode="auto">
          <a:xfrm>
            <a:off x="8162925" y="-19050"/>
            <a:ext cx="51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chemeClr val="bg1"/>
                </a:solidFill>
              </a:rPr>
              <a:t>9</a:t>
            </a:r>
          </a:p>
        </p:txBody>
      </p:sp>
      <p:sp>
        <p:nvSpPr>
          <p:cNvPr id="15" name="Oval 14">
            <a:hlinkClick r:id="" action="ppaction://hlinkshowjump?jump=nextslide"/>
          </p:cNvPr>
          <p:cNvSpPr/>
          <p:nvPr/>
        </p:nvSpPr>
        <p:spPr>
          <a:xfrm>
            <a:off x="8296275"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a:hlinkClick r:id="" action="ppaction://hlinkshowjump?jump=nextslide"/>
          </p:cNvPr>
          <p:cNvSpPr>
            <a:spLocks noChangeAspect="1"/>
          </p:cNvSpPr>
          <p:nvPr/>
        </p:nvSpPr>
        <p:spPr>
          <a:xfrm>
            <a:off x="836930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85000"/>
                </a:schemeClr>
              </a:solidFill>
            </a:endParaRPr>
          </a:p>
        </p:txBody>
      </p:sp>
      <p:sp>
        <p:nvSpPr>
          <p:cNvPr id="17" name="Oval 16">
            <a:hlinkClick r:id="" action="ppaction://hlinkshowjump?jump=previousslide"/>
          </p:cNvPr>
          <p:cNvSpPr/>
          <p:nvPr/>
        </p:nvSpPr>
        <p:spPr>
          <a:xfrm>
            <a:off x="7715250" y="4649528"/>
            <a:ext cx="392113" cy="39211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a:hlinkClick r:id="" action="ppaction://hlinkshowjump?jump=previousslide"/>
          </p:cNvPr>
          <p:cNvSpPr>
            <a:spLocks noChangeAspect="1"/>
          </p:cNvSpPr>
          <p:nvPr/>
        </p:nvSpPr>
        <p:spPr>
          <a:xfrm rot="10800000">
            <a:off x="7791450" y="4773353"/>
            <a:ext cx="238125" cy="144463"/>
          </a:xfrm>
          <a:prstGeom prst="rightArrow">
            <a:avLst>
              <a:gd name="adj1" fmla="val 31243"/>
              <a:gd name="adj2" fmla="val 612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92973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11634</TotalTime>
  <Words>2356</Words>
  <Application>Microsoft Office PowerPoint</Application>
  <PresentationFormat>On-screen Show (16:9)</PresentationFormat>
  <Paragraphs>452</Paragraphs>
  <Slides>35</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Narrow</vt:lpstr>
      <vt:lpstr>Arial Rounded MT Bold</vt:lpstr>
      <vt:lpstr>Calibri</vt:lpstr>
      <vt:lpstr>Calibri Light</vt:lpstr>
      <vt:lpstr>Franklin Gothic Demi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Baird</dc:creator>
  <cp:lastModifiedBy>Milne Family</cp:lastModifiedBy>
  <cp:revision>171</cp:revision>
  <dcterms:created xsi:type="dcterms:W3CDTF">2019-07-13T03:41:25Z</dcterms:created>
  <dcterms:modified xsi:type="dcterms:W3CDTF">2021-02-17T07:20:46Z</dcterms:modified>
</cp:coreProperties>
</file>